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97" r:id="rId3"/>
    <p:sldId id="298" r:id="rId4"/>
    <p:sldId id="320" r:id="rId5"/>
    <p:sldId id="321" r:id="rId6"/>
    <p:sldId id="322" r:id="rId7"/>
    <p:sldId id="299" r:id="rId8"/>
    <p:sldId id="323" r:id="rId9"/>
    <p:sldId id="324" r:id="rId10"/>
    <p:sldId id="325" r:id="rId11"/>
    <p:sldId id="327" r:id="rId12"/>
    <p:sldId id="300" r:id="rId13"/>
    <p:sldId id="328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168" y="-7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FEE55-9D87-4E99-8944-FEC6AA313368}" type="datetimeFigureOut">
              <a:rPr lang="en-AU" smtClean="0"/>
              <a:t>19/10/2012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60735-E81B-4057-A1F1-91692B6A79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126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133A-DDAF-4B0D-8FD3-CDB9E1ACECBE}" type="datetimeFigureOut">
              <a:rPr lang="en-US" smtClean="0"/>
              <a:pPr/>
              <a:t>10/19/2012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8D3BB-B5BF-4218-8A6D-AB435B366B1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56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OB0083_PowerPointTemplate_30-03-1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71604" y="1000109"/>
            <a:ext cx="5929354" cy="3026608"/>
          </a:xfrm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cover slide. This title must highlight the benefit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UOB0083_PowerPointTemplate_30-03-1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OB0083_PowerPointTemplate_30-03-1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7290" y="2071678"/>
            <a:ext cx="6786610" cy="1161142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slide. A few short words in Arial Bold 32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OB0083_PowerPointTemplate_30-03-10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57290" y="2071678"/>
            <a:ext cx="6786610" cy="1161142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slide. A few short words in Arial Bold 32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OB0083_PowerPointTemplate_30-03-10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357290" y="2071678"/>
            <a:ext cx="6786610" cy="1161142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slide. A few short words in Arial Bold 32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OB0083_PowerPointTemplate_30-03-10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57290" y="2071678"/>
            <a:ext cx="6786610" cy="1161142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slide. A few short words in Arial Bold 32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1305"/>
            <a:ext cx="8229600" cy="1016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Header. Arial Bold 32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sub heading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Font typeface="Arial"/>
        <a:buChar char="•"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7063" indent="-268288" algn="l" defTabSz="4572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5838" indent="-268288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44613" indent="-268288" algn="l" defTabSz="4572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3388" indent="-268288" algn="l" defTabSz="457200" rtl="0" eaLnBrk="1" latinLnBrk="0" hangingPunct="1">
        <a:spcBef>
          <a:spcPct val="20000"/>
        </a:spcBef>
        <a:buFont typeface="Arial" pitchFamily="34" charset="0"/>
        <a:buChar char="-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5890" y="777923"/>
            <a:ext cx="65098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Attract. Engage. Inspire.</a:t>
            </a:r>
          </a:p>
          <a:p>
            <a:pPr algn="ctr"/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The Tertiary Mathematics Challenge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charset="0"/>
              </a:rPr>
              <a:t>Dr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 Jason Giri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Deputy Dean, Science and Mathematics, University of </a:t>
            </a:r>
            <a:r>
              <a:rPr lang="en-US" sz="3200" dirty="0" err="1" smtClean="0">
                <a:solidFill>
                  <a:schemeClr val="bg1"/>
                </a:solidFill>
                <a:latin typeface="Arial" charset="0"/>
              </a:rPr>
              <a:t>Ballarat</a:t>
            </a:r>
            <a:endParaRPr lang="en-US" sz="3200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8" y="411938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Curriculum Redesign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86819"/>
              </p:ext>
            </p:extLst>
          </p:nvPr>
        </p:nvGraphicFramePr>
        <p:xfrm>
          <a:off x="968046" y="1580081"/>
          <a:ext cx="7355015" cy="354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824"/>
                <a:gridCol w="4699191"/>
              </a:tblGrid>
              <a:tr h="512373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Translator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12373">
                <a:tc>
                  <a:txBody>
                    <a:bodyPr/>
                    <a:lstStyle/>
                    <a:p>
                      <a:r>
                        <a:rPr lang="en-AU" dirty="0" smtClean="0"/>
                        <a:t>Modelling and Change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Calculus</a:t>
                      </a:r>
                      <a:endParaRPr lang="en-AU" dirty="0"/>
                    </a:p>
                  </a:txBody>
                  <a:tcPr/>
                </a:tc>
              </a:tr>
              <a:tr h="512373">
                <a:tc>
                  <a:txBody>
                    <a:bodyPr/>
                    <a:lstStyle/>
                    <a:p>
                      <a:r>
                        <a:rPr lang="en-AU" dirty="0" smtClean="0"/>
                        <a:t>Space, Shape and Design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Geometry</a:t>
                      </a:r>
                      <a:endParaRPr lang="en-AU" dirty="0"/>
                    </a:p>
                  </a:txBody>
                  <a:tcPr/>
                </a:tc>
              </a:tr>
              <a:tr h="512373">
                <a:tc>
                  <a:txBody>
                    <a:bodyPr/>
                    <a:lstStyle/>
                    <a:p>
                      <a:r>
                        <a:rPr lang="en-AU" dirty="0" smtClean="0"/>
                        <a:t>Profit, Loss and Gambling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Probability and Statistics</a:t>
                      </a:r>
                      <a:endParaRPr lang="en-AU" dirty="0"/>
                    </a:p>
                  </a:txBody>
                  <a:tcPr/>
                </a:tc>
              </a:tr>
              <a:tr h="518145">
                <a:tc>
                  <a:txBody>
                    <a:bodyPr/>
                    <a:lstStyle/>
                    <a:p>
                      <a:r>
                        <a:rPr lang="en-AU" dirty="0" smtClean="0"/>
                        <a:t>Modelling Reality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Advanced Applied Mathematics</a:t>
                      </a:r>
                      <a:endParaRPr lang="en-AU" dirty="0"/>
                    </a:p>
                  </a:txBody>
                  <a:tcPr/>
                </a:tc>
              </a:tr>
              <a:tr h="519380">
                <a:tc>
                  <a:txBody>
                    <a:bodyPr/>
                    <a:lstStyle/>
                    <a:p>
                      <a:r>
                        <a:rPr lang="en-AU" dirty="0" smtClean="0"/>
                        <a:t>Bits, Bytes and Algorithms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Discrete Mathematics</a:t>
                      </a:r>
                      <a:endParaRPr lang="en-AU" dirty="0"/>
                    </a:p>
                  </a:txBody>
                  <a:tcPr/>
                </a:tc>
              </a:tr>
              <a:tr h="460548">
                <a:tc>
                  <a:txBody>
                    <a:bodyPr/>
                    <a:lstStyle/>
                    <a:p>
                      <a:r>
                        <a:rPr lang="en-AU" dirty="0" smtClean="0"/>
                        <a:t>Logic and Imagination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Abstract Mathematics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8" y="419252"/>
            <a:ext cx="8972552" cy="74134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charset="0"/>
              </a:rPr>
              <a:t>Curriculum Redesign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44916"/>
            <a:ext cx="8419986" cy="384583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How to:</a:t>
            </a:r>
          </a:p>
          <a:p>
            <a:pPr lvl="2"/>
            <a:r>
              <a:rPr lang="en-US" dirty="0" smtClean="0"/>
              <a:t>Bridge the gap from diverse backgrounds and remain a broad church?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Attract and retain students?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Give an overview of the glory of mathematics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10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" y="40462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Attraction, Engagement and Inspiration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88807"/>
            <a:ext cx="8419986" cy="384583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Upon the Shoulders of Giants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History of Mathematics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 “taster” of different fields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Setting the foundations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" y="40462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Attraction, Engagement and Inspiration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88807"/>
            <a:ext cx="8419986" cy="3845839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en-US" dirty="0" smtClean="0"/>
              <a:t>11 Lectures</a:t>
            </a:r>
          </a:p>
          <a:p>
            <a:pPr lvl="3"/>
            <a:r>
              <a:rPr lang="en-US" dirty="0" smtClean="0"/>
              <a:t>Ancient Mathematics</a:t>
            </a:r>
          </a:p>
          <a:p>
            <a:pPr lvl="3"/>
            <a:r>
              <a:rPr lang="en-US" dirty="0" smtClean="0"/>
              <a:t>Greek Mathematics</a:t>
            </a:r>
          </a:p>
          <a:p>
            <a:pPr lvl="3"/>
            <a:r>
              <a:rPr lang="en-US" dirty="0" smtClean="0"/>
              <a:t>Elements</a:t>
            </a:r>
          </a:p>
          <a:p>
            <a:pPr lvl="3"/>
            <a:r>
              <a:rPr lang="en-US" dirty="0" smtClean="0"/>
              <a:t>Application and Apocalypse</a:t>
            </a:r>
          </a:p>
          <a:p>
            <a:pPr lvl="3"/>
            <a:r>
              <a:rPr lang="en-US" dirty="0" smtClean="0"/>
              <a:t>The Hindu-Arabic Number System</a:t>
            </a:r>
          </a:p>
          <a:p>
            <a:pPr lvl="3"/>
            <a:r>
              <a:rPr lang="en-US" dirty="0" smtClean="0"/>
              <a:t>Algebra</a:t>
            </a:r>
          </a:p>
          <a:p>
            <a:pPr lvl="3"/>
            <a:r>
              <a:rPr lang="en-US" dirty="0" smtClean="0"/>
              <a:t>Cartesian Geometry</a:t>
            </a:r>
          </a:p>
          <a:p>
            <a:pPr lvl="3"/>
            <a:r>
              <a:rPr lang="en-US" dirty="0" smtClean="0"/>
              <a:t>Who Invented Calculus?</a:t>
            </a:r>
          </a:p>
          <a:p>
            <a:pPr lvl="3"/>
            <a:r>
              <a:rPr lang="en-US" dirty="0" smtClean="0"/>
              <a:t>Gambling and Probability Theory</a:t>
            </a:r>
          </a:p>
          <a:p>
            <a:pPr lvl="3"/>
            <a:r>
              <a:rPr lang="en-US" dirty="0" smtClean="0"/>
              <a:t>To Infinity and Beyond</a:t>
            </a:r>
          </a:p>
          <a:p>
            <a:pPr lvl="3"/>
            <a:r>
              <a:rPr lang="en-US" dirty="0" smtClean="0"/>
              <a:t>The Tyranny of Distance</a:t>
            </a:r>
          </a:p>
        </p:txBody>
      </p:sp>
    </p:spTree>
    <p:extLst>
      <p:ext uri="{BB962C8B-B14F-4D97-AF65-F5344CB8AC3E}">
        <p14:creationId xmlns:p14="http://schemas.microsoft.com/office/powerpoint/2010/main" val="20306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" y="40462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Attraction, Engagement and Inspiration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88807"/>
            <a:ext cx="8419986" cy="3845839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Lectures are storytelling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Focus on the people and points of interest</a:t>
            </a:r>
          </a:p>
          <a:p>
            <a:pPr lvl="3"/>
            <a:endParaRPr lang="en-US" dirty="0"/>
          </a:p>
          <a:p>
            <a:pPr lvl="3"/>
            <a:r>
              <a:rPr lang="en-US" dirty="0" smtClean="0"/>
              <a:t>Construct a coherent path through a topic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6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" y="40462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Attraction, Engagement and Inspiration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88807"/>
            <a:ext cx="8419986" cy="3845839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For example</a:t>
            </a:r>
          </a:p>
          <a:p>
            <a:pPr lvl="2"/>
            <a:endParaRPr lang="en-US" dirty="0"/>
          </a:p>
          <a:p>
            <a:pPr lvl="3"/>
            <a:r>
              <a:rPr lang="en-US" dirty="0" smtClean="0"/>
              <a:t>To Infinity and Beyond</a:t>
            </a:r>
          </a:p>
          <a:p>
            <a:pPr lvl="4"/>
            <a:r>
              <a:rPr lang="en-US" dirty="0" smtClean="0"/>
              <a:t>Infinity as a concept</a:t>
            </a:r>
          </a:p>
          <a:p>
            <a:pPr lvl="4"/>
            <a:r>
              <a:rPr lang="en-US" dirty="0" smtClean="0"/>
              <a:t>Set Theory</a:t>
            </a:r>
          </a:p>
          <a:p>
            <a:pPr lvl="4"/>
            <a:r>
              <a:rPr lang="en-US" dirty="0" smtClean="0"/>
              <a:t>Transfinite numbers</a:t>
            </a:r>
          </a:p>
          <a:p>
            <a:pPr lvl="4"/>
            <a:r>
              <a:rPr lang="en-US" dirty="0" smtClean="0"/>
              <a:t>The Barber’s Paradox</a:t>
            </a:r>
          </a:p>
          <a:p>
            <a:pPr lvl="4"/>
            <a:r>
              <a:rPr lang="en-US" dirty="0" smtClean="0"/>
              <a:t>Principia </a:t>
            </a:r>
            <a:r>
              <a:rPr lang="en-US" dirty="0" err="1" smtClean="0"/>
              <a:t>Mathematica</a:t>
            </a:r>
            <a:endParaRPr lang="en-US" dirty="0" smtClean="0"/>
          </a:p>
          <a:p>
            <a:pPr lvl="4"/>
            <a:r>
              <a:rPr lang="en-US" dirty="0" smtClean="0"/>
              <a:t>The Incompleteness Theorem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marL="717550" lvl="2" indent="0">
              <a:buNone/>
            </a:pPr>
            <a:endParaRPr lang="en-US" dirty="0"/>
          </a:p>
          <a:p>
            <a:pPr marL="71755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26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" y="40462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Attraction, Engagement and Inspiration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88807"/>
            <a:ext cx="8419986" cy="3845839"/>
          </a:xfrm>
        </p:spPr>
        <p:txBody>
          <a:bodyPr>
            <a:normAutofit/>
          </a:bodyPr>
          <a:lstStyle/>
          <a:p>
            <a:pPr lvl="4"/>
            <a:endParaRPr lang="en-US" dirty="0" smtClean="0"/>
          </a:p>
          <a:p>
            <a:pPr marL="717550" lvl="2" indent="0">
              <a:buNone/>
            </a:pPr>
            <a:endParaRPr lang="en-US" dirty="0"/>
          </a:p>
          <a:p>
            <a:pPr marL="717550" lvl="2" indent="0">
              <a:buNone/>
            </a:pPr>
            <a:endParaRPr lang="en-US" dirty="0" smtClean="0"/>
          </a:p>
        </p:txBody>
      </p:sp>
      <p:pic>
        <p:nvPicPr>
          <p:cNvPr id="2051" name="Picture 3" descr="Godel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56" y="1488806"/>
            <a:ext cx="3191834" cy="410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" y="40462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Attraction, Engagement and Inspiration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88807"/>
            <a:ext cx="8419986" cy="3845839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Tutorials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16 sheets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Focus on problem solving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Tied to lecture </a:t>
            </a:r>
            <a:r>
              <a:rPr lang="en-US" dirty="0"/>
              <a:t>topics (Sometimes loosely) </a:t>
            </a:r>
            <a:endParaRPr lang="en-US" dirty="0" smtClean="0"/>
          </a:p>
          <a:p>
            <a:pPr lvl="4"/>
            <a:endParaRPr lang="en-US" dirty="0" smtClean="0"/>
          </a:p>
          <a:p>
            <a:pPr marL="717550" lvl="2" indent="0">
              <a:buNone/>
            </a:pPr>
            <a:endParaRPr lang="en-US" dirty="0"/>
          </a:p>
          <a:p>
            <a:pPr marL="71755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11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" y="40462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Attraction, Engagement and Inspiration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88807"/>
            <a:ext cx="8419986" cy="4180473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dirty="0" smtClean="0"/>
              <a:t>Tutorials</a:t>
            </a:r>
          </a:p>
          <a:p>
            <a:pPr lvl="4"/>
            <a:r>
              <a:rPr lang="en-US" dirty="0" smtClean="0"/>
              <a:t>Ancient Mathematics (Numeration, Arithmetic and Geometry)</a:t>
            </a:r>
          </a:p>
          <a:p>
            <a:pPr lvl="4"/>
            <a:r>
              <a:rPr lang="en-US" dirty="0" smtClean="0"/>
              <a:t>General Problem Solving and Proof</a:t>
            </a:r>
          </a:p>
          <a:p>
            <a:pPr lvl="4"/>
            <a:r>
              <a:rPr lang="en-US" dirty="0" smtClean="0"/>
              <a:t>Elementary Number Theory</a:t>
            </a:r>
          </a:p>
          <a:p>
            <a:pPr lvl="4"/>
            <a:r>
              <a:rPr lang="en-US" dirty="0" smtClean="0"/>
              <a:t>Euclidean Constructions</a:t>
            </a:r>
          </a:p>
          <a:p>
            <a:pPr lvl="4"/>
            <a:r>
              <a:rPr lang="en-US" dirty="0" smtClean="0"/>
              <a:t>Trigonometry and applications</a:t>
            </a:r>
          </a:p>
          <a:p>
            <a:pPr lvl="4"/>
            <a:r>
              <a:rPr lang="en-US" dirty="0" smtClean="0"/>
              <a:t>Algebra</a:t>
            </a:r>
          </a:p>
          <a:p>
            <a:pPr lvl="4"/>
            <a:r>
              <a:rPr lang="en-US" dirty="0" smtClean="0"/>
              <a:t>Cartesian Geometry</a:t>
            </a:r>
          </a:p>
          <a:p>
            <a:pPr lvl="4"/>
            <a:r>
              <a:rPr lang="en-US" dirty="0" smtClean="0"/>
              <a:t>Functions</a:t>
            </a:r>
          </a:p>
          <a:p>
            <a:pPr lvl="4"/>
            <a:r>
              <a:rPr lang="en-US" dirty="0" smtClean="0"/>
              <a:t>Probability</a:t>
            </a:r>
          </a:p>
          <a:p>
            <a:pPr lvl="4"/>
            <a:r>
              <a:rPr lang="en-US" dirty="0" smtClean="0"/>
              <a:t>Sets</a:t>
            </a:r>
          </a:p>
          <a:p>
            <a:pPr lvl="4"/>
            <a:r>
              <a:rPr lang="en-US" dirty="0" smtClean="0"/>
              <a:t>Graphs and Networks</a:t>
            </a:r>
          </a:p>
          <a:p>
            <a:pPr marL="717550" lvl="2" indent="0">
              <a:buNone/>
            </a:pPr>
            <a:endParaRPr lang="en-US" dirty="0"/>
          </a:p>
          <a:p>
            <a:pPr marL="71755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6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" y="40462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Attraction, Engagement and Inspiration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6854" y="1488807"/>
                <a:ext cx="8419986" cy="4180473"/>
              </a:xfrm>
            </p:spPr>
            <p:txBody>
              <a:bodyPr>
                <a:normAutofit fontScale="77500" lnSpcReduction="20000"/>
              </a:bodyPr>
              <a:lstStyle/>
              <a:p>
                <a:pPr lvl="2"/>
                <a:r>
                  <a:rPr lang="en-US" dirty="0" smtClean="0"/>
                  <a:t>Proof:</a:t>
                </a:r>
              </a:p>
              <a:p>
                <a:pPr lvl="3"/>
                <a:r>
                  <a:rPr lang="en-US" dirty="0" smtClean="0"/>
                  <a:t>We demonstrate “sum of the first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integers”</a:t>
                </a:r>
              </a:p>
              <a:p>
                <a:pPr marL="14351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AU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AU" b="0" i="1" smtClean="0">
                              <a:latin typeface="Cambria Math"/>
                            </a:rPr>
                            <m:t>𝑖</m:t>
                          </m:r>
                        </m:e>
                      </m:nary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A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3"/>
                <a:endParaRPr lang="en-US" dirty="0" smtClean="0"/>
              </a:p>
              <a:p>
                <a:pPr lvl="3"/>
                <a:r>
                  <a:rPr lang="en-US" dirty="0" smtClean="0"/>
                  <a:t>We “guide” “sum of the first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odd integers”</a:t>
                </a:r>
              </a:p>
              <a:p>
                <a:pPr marL="14351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i="1">
                              <a:latin typeface="Cambria Math"/>
                            </a:rPr>
                            <m:t>𝑖</m:t>
                          </m:r>
                          <m:r>
                            <a:rPr lang="en-AU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AU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AU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AU" i="1">
                              <a:latin typeface="Cambria Math"/>
                            </a:rPr>
                            <m:t>𝑖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−1)</m:t>
                          </m:r>
                        </m:e>
                      </m:nary>
                      <m:r>
                        <a:rPr lang="en-A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3"/>
                <a:r>
                  <a:rPr lang="en-US" dirty="0" smtClean="0"/>
                  <a:t>We “watch” “sum of the first 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even integers”</a:t>
                </a:r>
              </a:p>
              <a:p>
                <a:pPr marL="14351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i="1">
                              <a:latin typeface="Cambria Math"/>
                            </a:rPr>
                            <m:t>𝑖</m:t>
                          </m:r>
                          <m:r>
                            <a:rPr lang="en-AU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AU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AU" i="1">
                              <a:latin typeface="Cambria Math"/>
                            </a:rPr>
                            <m:t>(2</m:t>
                          </m:r>
                          <m:r>
                            <a:rPr lang="en-AU" i="1">
                              <a:latin typeface="Cambria Math"/>
                            </a:rPr>
                            <m:t>𝑖</m:t>
                          </m:r>
                          <m:r>
                            <a:rPr lang="en-AU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A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A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A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/>
                        </a:rPr>
                        <m:t>−</m:t>
                      </m:r>
                      <m:r>
                        <a:rPr lang="en-AU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1076325" lvl="3" indent="0">
                  <a:buNone/>
                </a:pPr>
                <a:endParaRPr lang="en-US" dirty="0"/>
              </a:p>
              <a:p>
                <a:pPr marL="1076325" lvl="3" indent="0">
                  <a:buNone/>
                </a:pPr>
                <a:endParaRPr lang="en-US" dirty="0" smtClean="0"/>
              </a:p>
              <a:p>
                <a:pPr marL="717550" lvl="2" indent="0">
                  <a:buNone/>
                </a:pPr>
                <a:endParaRPr lang="en-US" dirty="0"/>
              </a:p>
              <a:p>
                <a:pPr marL="717550" lvl="2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6854" y="1488807"/>
                <a:ext cx="8419986" cy="4180473"/>
              </a:xfrm>
              <a:blipFill rotWithShape="1">
                <a:blip r:embed="rId2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5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8" y="419253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Outline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0361"/>
            <a:ext cx="8972552" cy="414919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1200"/>
              </a:spcBef>
              <a:buSzPct val="171000"/>
            </a:pPr>
            <a:endParaRPr lang="en-US" dirty="0" smtClean="0"/>
          </a:p>
          <a:p>
            <a:pPr marL="873125" lvl="1" indent="-514350">
              <a:lnSpc>
                <a:spcPct val="90000"/>
              </a:lnSpc>
              <a:spcBef>
                <a:spcPts val="1200"/>
              </a:spcBef>
              <a:buSzPct val="110000"/>
              <a:buFont typeface="+mj-lt"/>
              <a:buAutoNum type="arabicPeriod"/>
            </a:pPr>
            <a:r>
              <a:rPr lang="en-US" dirty="0" smtClean="0"/>
              <a:t>The UB Mathematics Context</a:t>
            </a:r>
          </a:p>
          <a:p>
            <a:pPr marL="873125" lvl="1" indent="-514350">
              <a:lnSpc>
                <a:spcPct val="90000"/>
              </a:lnSpc>
              <a:spcBef>
                <a:spcPts val="1200"/>
              </a:spcBef>
              <a:buSzPct val="110000"/>
              <a:buFont typeface="+mj-lt"/>
              <a:buAutoNum type="arabicPeriod"/>
            </a:pPr>
            <a:r>
              <a:rPr lang="en-US" dirty="0" smtClean="0"/>
              <a:t>Curriculum Redesign</a:t>
            </a:r>
          </a:p>
          <a:p>
            <a:pPr marL="873125" lvl="1" indent="-514350">
              <a:lnSpc>
                <a:spcPct val="90000"/>
              </a:lnSpc>
              <a:spcBef>
                <a:spcPts val="1200"/>
              </a:spcBef>
              <a:buSzPct val="110000"/>
              <a:buFont typeface="+mj-lt"/>
              <a:buAutoNum type="arabicPeriod"/>
            </a:pPr>
            <a:r>
              <a:rPr lang="en-US" dirty="0" smtClean="0"/>
              <a:t>Attraction, Engagement and Inspiration</a:t>
            </a:r>
          </a:p>
          <a:p>
            <a:pPr marL="873125" lvl="1" indent="-514350">
              <a:lnSpc>
                <a:spcPct val="90000"/>
              </a:lnSpc>
              <a:spcBef>
                <a:spcPts val="1200"/>
              </a:spcBef>
              <a:buSzPct val="110000"/>
              <a:buFont typeface="+mj-lt"/>
              <a:buAutoNum type="arabicPeriod"/>
            </a:pPr>
            <a:r>
              <a:rPr lang="en-US" dirty="0" smtClean="0"/>
              <a:t>Success?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" y="40462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Attraction, Engagement and Inspiration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88807"/>
            <a:ext cx="8419986" cy="4180473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en-US" dirty="0" smtClean="0"/>
              <a:t>Assessment</a:t>
            </a:r>
          </a:p>
          <a:p>
            <a:pPr lvl="3"/>
            <a:r>
              <a:rPr lang="en-US" dirty="0" smtClean="0"/>
              <a:t>Portfolios</a:t>
            </a:r>
          </a:p>
          <a:p>
            <a:pPr lvl="4"/>
            <a:r>
              <a:rPr lang="en-US" dirty="0" smtClean="0"/>
              <a:t>Collections of key learning tasks which form a summary of concepts</a:t>
            </a:r>
          </a:p>
          <a:p>
            <a:pPr lvl="5"/>
            <a:r>
              <a:rPr lang="en-US" dirty="0" smtClean="0"/>
              <a:t>Independent Research</a:t>
            </a:r>
          </a:p>
          <a:p>
            <a:pPr lvl="3"/>
            <a:r>
              <a:rPr lang="en-US" dirty="0" smtClean="0"/>
              <a:t>Presentations</a:t>
            </a:r>
          </a:p>
          <a:p>
            <a:pPr lvl="4"/>
            <a:r>
              <a:rPr lang="en-US" dirty="0" smtClean="0"/>
              <a:t>Both “formal” and in-class</a:t>
            </a:r>
          </a:p>
          <a:p>
            <a:pPr lvl="3"/>
            <a:r>
              <a:rPr lang="en-US" dirty="0" smtClean="0"/>
              <a:t>Assignments</a:t>
            </a:r>
          </a:p>
          <a:p>
            <a:pPr lvl="4"/>
            <a:r>
              <a:rPr lang="en-US" dirty="0" smtClean="0"/>
              <a:t>Typically problem solving with an applied focus in introductory courses</a:t>
            </a:r>
          </a:p>
          <a:p>
            <a:pPr lvl="5"/>
            <a:r>
              <a:rPr lang="en-US" dirty="0" smtClean="0"/>
              <a:t>Includes an essay</a:t>
            </a:r>
          </a:p>
          <a:p>
            <a:pPr lvl="3"/>
            <a:r>
              <a:rPr lang="en-US" dirty="0" smtClean="0"/>
              <a:t>Exams</a:t>
            </a:r>
          </a:p>
          <a:p>
            <a:pPr lvl="4"/>
            <a:r>
              <a:rPr lang="en-US" dirty="0" smtClean="0"/>
              <a:t>Skills Review</a:t>
            </a:r>
          </a:p>
          <a:p>
            <a:pPr lvl="5"/>
            <a:r>
              <a:rPr lang="en-US" dirty="0" smtClean="0"/>
              <a:t>Essay Question</a:t>
            </a:r>
            <a:endParaRPr lang="en-US" dirty="0"/>
          </a:p>
          <a:p>
            <a:pPr lvl="2"/>
            <a:endParaRPr lang="en-US" dirty="0"/>
          </a:p>
          <a:p>
            <a:pPr marL="1076325" lvl="3" indent="0">
              <a:buNone/>
            </a:pPr>
            <a:endParaRPr lang="en-US" dirty="0"/>
          </a:p>
          <a:p>
            <a:pPr marL="1076325" lvl="3" indent="0">
              <a:buNone/>
            </a:pPr>
            <a:endParaRPr lang="en-US" dirty="0" smtClean="0"/>
          </a:p>
          <a:p>
            <a:pPr marL="717550" lvl="2" indent="0">
              <a:buNone/>
            </a:pPr>
            <a:endParaRPr lang="en-US" dirty="0"/>
          </a:p>
          <a:p>
            <a:pPr marL="71755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097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" y="40462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Success?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592" y="1488807"/>
            <a:ext cx="8419986" cy="4180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268288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5838" indent="-2682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4613" indent="-268288" algn="l" defTabSz="4572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3388" indent="-268288" algn="l" defTabSz="4572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Getting the word out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Talking to colleagues in other Schools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Understanding fears and concerns</a:t>
            </a:r>
          </a:p>
          <a:p>
            <a:pPr lvl="3"/>
            <a:endParaRPr lang="en-US" dirty="0" smtClean="0"/>
          </a:p>
          <a:p>
            <a:pPr marL="1076325" lvl="3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1076325" lvl="3" indent="0">
              <a:buFont typeface="Arial" pitchFamily="34" charset="0"/>
              <a:buNone/>
            </a:pPr>
            <a:endParaRPr lang="en-US" dirty="0" smtClean="0"/>
          </a:p>
          <a:p>
            <a:pPr marL="1076325" lvl="3" indent="0">
              <a:buFont typeface="Arial" pitchFamily="34" charset="0"/>
              <a:buNone/>
            </a:pPr>
            <a:endParaRPr lang="en-US" dirty="0" smtClean="0"/>
          </a:p>
          <a:p>
            <a:pPr marL="717550" lvl="2" indent="0">
              <a:buFont typeface="Arial"/>
              <a:buNone/>
            </a:pPr>
            <a:endParaRPr lang="en-US" dirty="0" smtClean="0"/>
          </a:p>
          <a:p>
            <a:pPr marL="717550" lvl="2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6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8" y="397307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Success?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910" y="1574952"/>
            <a:ext cx="8270544" cy="404312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sz="2600" dirty="0" smtClean="0"/>
              <a:t>In 2011</a:t>
            </a:r>
            <a:r>
              <a:rPr lang="en-AU" sz="3200" dirty="0" smtClean="0"/>
              <a:t>: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dirty="0" smtClean="0"/>
              <a:t>Embedded innovative mathematics syllabus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dirty="0" smtClean="0"/>
              <a:t>More than 140 students doing mathematics by choice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dirty="0" smtClean="0"/>
              <a:t>More than 60 first year students had chosen to take an introductory mathematics course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dirty="0" smtClean="0"/>
              <a:t>Other schools </a:t>
            </a:r>
            <a:r>
              <a:rPr lang="en-AU" dirty="0"/>
              <a:t>a</a:t>
            </a:r>
            <a:r>
              <a:rPr lang="en-AU" dirty="0" smtClean="0"/>
              <a:t>re actively encouraging students</a:t>
            </a:r>
          </a:p>
          <a:p>
            <a:pPr marL="717550" lvl="2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71000"/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371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8" y="389769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The UB Mathematics Context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910" y="1816354"/>
            <a:ext cx="8270544" cy="3845839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</a:pPr>
            <a:r>
              <a:rPr lang="en-AU" dirty="0" smtClean="0"/>
              <a:t>UB is a small, regional university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Arial" pitchFamily="34" charset="0"/>
              <a:buChar char="•"/>
            </a:pPr>
            <a:r>
              <a:rPr lang="en-AU" dirty="0" smtClean="0"/>
              <a:t>23,000* students in total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Arial" pitchFamily="34" charset="0"/>
              <a:buChar char="•"/>
            </a:pPr>
            <a:r>
              <a:rPr lang="en-AU" dirty="0" smtClean="0"/>
              <a:t>11,000* in Higher Ed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Arial" pitchFamily="34" charset="0"/>
              <a:buChar char="•"/>
            </a:pPr>
            <a:r>
              <a:rPr lang="en-AU" dirty="0"/>
              <a:t>5</a:t>
            </a:r>
            <a:r>
              <a:rPr lang="en-AU" dirty="0" smtClean="0"/>
              <a:t>,000* locally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Arial" pitchFamily="34" charset="0"/>
              <a:buChar char="•"/>
            </a:pPr>
            <a:r>
              <a:rPr lang="en-AU" dirty="0" smtClean="0"/>
              <a:t>Low SES cohort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Arial" pitchFamily="34" charset="0"/>
              <a:buChar char="•"/>
            </a:pPr>
            <a:r>
              <a:rPr lang="en-AU" dirty="0" smtClean="0"/>
              <a:t>Most of our students are the first in their families to attend University</a:t>
            </a:r>
            <a:endParaRPr lang="en-AU" dirty="0"/>
          </a:p>
          <a:p>
            <a:pPr marL="717550" lvl="2" indent="0" algn="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None/>
            </a:pPr>
            <a:r>
              <a:rPr lang="en-AU" sz="1600" dirty="0" smtClean="0"/>
              <a:t>*2011 Enrolment Figures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8" y="38999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The UB Mathematics Context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910" y="1801724"/>
            <a:ext cx="8270544" cy="3845839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sz="3500" dirty="0" smtClean="0"/>
              <a:t>Domestic Program Areas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sz="2800" dirty="0" smtClean="0"/>
              <a:t>Education (1400 students)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sz="2800" dirty="0" smtClean="0"/>
              <a:t>Nursing (1000)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sz="2800" dirty="0" smtClean="0"/>
              <a:t>Human Movement and Sport Sciences 	(1000)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sz="2800" dirty="0" smtClean="0"/>
              <a:t>Engineering (350), Science (400), IT (300), Business, Arts, Psychology</a:t>
            </a:r>
            <a:endParaRPr lang="en-AU" sz="2800" dirty="0"/>
          </a:p>
          <a:p>
            <a:pPr marL="717550" lvl="2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71000"/>
              <a:buNone/>
            </a:pPr>
            <a:endParaRPr lang="en-AU" dirty="0" smtClean="0"/>
          </a:p>
          <a:p>
            <a:pPr marL="717550" lvl="2" indent="0" algn="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71000"/>
              <a:buNone/>
            </a:pPr>
            <a:r>
              <a:rPr lang="en-AU" sz="1600" dirty="0" smtClean="0"/>
              <a:t>2011 Enrolment Figures </a:t>
            </a:r>
          </a:p>
        </p:txBody>
      </p:sp>
    </p:spTree>
    <p:extLst>
      <p:ext uri="{BB962C8B-B14F-4D97-AF65-F5344CB8AC3E}">
        <p14:creationId xmlns:p14="http://schemas.microsoft.com/office/powerpoint/2010/main" val="7125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8" y="397307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The UB Mathematics Context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910" y="1574952"/>
            <a:ext cx="8270544" cy="4043122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sz="2600" dirty="0" smtClean="0"/>
              <a:t>In 2001</a:t>
            </a:r>
            <a:r>
              <a:rPr lang="en-AU" sz="3200" dirty="0" smtClean="0"/>
              <a:t>: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dirty="0" smtClean="0"/>
              <a:t>Quasi-traditional mathematics syllabus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dirty="0" smtClean="0"/>
              <a:t>Less than 25 students doing mathematics by choice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dirty="0" smtClean="0"/>
              <a:t>Less than 20 first year students had chosen to take an introductory mathematics course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dirty="0" smtClean="0"/>
              <a:t>Evidence that other schools were actively discouraging students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10000"/>
              <a:buFont typeface="Lucida Grande" charset="0"/>
              <a:buChar char="•"/>
            </a:pPr>
            <a:r>
              <a:rPr lang="en-AU" dirty="0" smtClean="0"/>
              <a:t>Entirely service taught with no control over program pre-requisites</a:t>
            </a:r>
          </a:p>
          <a:p>
            <a:pPr marL="717550" lvl="2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71000"/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788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910" y="1282890"/>
            <a:ext cx="8270544" cy="4869421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71000"/>
              <a:buFont typeface="Lucida Grande" charset="0"/>
              <a:buChar char="•"/>
            </a:pPr>
            <a:endParaRPr lang="en-AU" sz="3200" dirty="0" smtClean="0"/>
          </a:p>
          <a:p>
            <a:pPr marL="358775" lvl="1" indent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71000"/>
              <a:buNone/>
            </a:pPr>
            <a:endParaRPr lang="en-AU" sz="3200" dirty="0" smtClean="0"/>
          </a:p>
          <a:p>
            <a:pPr marL="358775" lvl="1" indent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71000"/>
              <a:buNone/>
            </a:pPr>
            <a:r>
              <a:rPr lang="en-AU" sz="3200" dirty="0" smtClean="0"/>
              <a:t>How to stop the end of the world as we knew it?</a:t>
            </a:r>
            <a:endParaRPr lang="en-AU" dirty="0" smtClean="0"/>
          </a:p>
          <a:p>
            <a:pPr marL="717550" lvl="2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71000"/>
              <a:buNone/>
            </a:pPr>
            <a:endParaRPr lang="en-A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4282" y="51938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UB Mathematics Context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8" y="38060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Curriculum Redesign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05719"/>
            <a:ext cx="8419986" cy="3845839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 complete overhaul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Matrix of topics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Re-imagination of packaging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40" y="397307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Curriculum Redesign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66861"/>
            <a:ext cx="8419986" cy="3845839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US" dirty="0" smtClean="0"/>
              <a:t>The new courses: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Modelling</a:t>
            </a:r>
            <a:r>
              <a:rPr lang="en-US" dirty="0" smtClean="0"/>
              <a:t> and Change </a:t>
            </a:r>
          </a:p>
          <a:p>
            <a:pPr lvl="2"/>
            <a:r>
              <a:rPr lang="en-US" dirty="0" smtClean="0"/>
              <a:t>(Introductory, Intermediate and Advanced)</a:t>
            </a:r>
          </a:p>
          <a:p>
            <a:pPr lvl="1"/>
            <a:r>
              <a:rPr lang="en-US" dirty="0" smtClean="0"/>
              <a:t>Space, Shape and Design</a:t>
            </a:r>
          </a:p>
          <a:p>
            <a:pPr lvl="1"/>
            <a:r>
              <a:rPr lang="en-US" dirty="0" smtClean="0"/>
              <a:t>Profit, Loss and Gambling</a:t>
            </a:r>
          </a:p>
          <a:p>
            <a:pPr lvl="1"/>
            <a:r>
              <a:rPr lang="en-US" dirty="0" err="1" smtClean="0"/>
              <a:t>Modelling</a:t>
            </a:r>
            <a:r>
              <a:rPr lang="en-US" dirty="0" smtClean="0"/>
              <a:t> Reality</a:t>
            </a:r>
          </a:p>
          <a:p>
            <a:pPr lvl="1"/>
            <a:r>
              <a:rPr lang="en-US" dirty="0" smtClean="0"/>
              <a:t>Bits, Bytes and Algorithms</a:t>
            </a:r>
          </a:p>
          <a:p>
            <a:pPr lvl="1"/>
            <a:r>
              <a:rPr lang="en-US" dirty="0" smtClean="0"/>
              <a:t>Logic and Imagination</a:t>
            </a:r>
          </a:p>
        </p:txBody>
      </p:sp>
    </p:spTree>
    <p:extLst>
      <p:ext uri="{BB962C8B-B14F-4D97-AF65-F5344CB8AC3E}">
        <p14:creationId xmlns:p14="http://schemas.microsoft.com/office/powerpoint/2010/main" val="14981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8" y="419252"/>
            <a:ext cx="8972552" cy="741344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Curriculum Redesign</a:t>
            </a:r>
            <a:endParaRPr lang="en-A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444916"/>
            <a:ext cx="8419986" cy="3845839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dirty="0" smtClean="0"/>
              <a:t>2 Disjoint Sets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	Wow, that sounds really cool!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OR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That’s the biggest load of rubbish I’ve ever heard</a:t>
            </a:r>
          </a:p>
        </p:txBody>
      </p:sp>
    </p:spTree>
    <p:extLst>
      <p:ext uri="{BB962C8B-B14F-4D97-AF65-F5344CB8AC3E}">
        <p14:creationId xmlns:p14="http://schemas.microsoft.com/office/powerpoint/2010/main" val="13996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652</Words>
  <Application>Microsoft Office PowerPoint</Application>
  <PresentationFormat>On-screen Show (4:3)</PresentationFormat>
  <Paragraphs>194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UB PowerPoint Template</vt:lpstr>
      <vt:lpstr>PowerPoint Presentation</vt:lpstr>
      <vt:lpstr>Outline</vt:lpstr>
      <vt:lpstr>The UB Mathematics Context</vt:lpstr>
      <vt:lpstr>The UB Mathematics Context</vt:lpstr>
      <vt:lpstr>The UB Mathematics Context</vt:lpstr>
      <vt:lpstr>PowerPoint Presentation</vt:lpstr>
      <vt:lpstr>Curriculum Redesign</vt:lpstr>
      <vt:lpstr>Curriculum Redesign</vt:lpstr>
      <vt:lpstr>Curriculum Redesign</vt:lpstr>
      <vt:lpstr>Curriculum Redesign</vt:lpstr>
      <vt:lpstr>Curriculum Redesign</vt:lpstr>
      <vt:lpstr>Attraction, Engagement and Inspiration</vt:lpstr>
      <vt:lpstr>Attraction, Engagement and Inspiration</vt:lpstr>
      <vt:lpstr>Attraction, Engagement and Inspiration</vt:lpstr>
      <vt:lpstr>Attraction, Engagement and Inspiration</vt:lpstr>
      <vt:lpstr>Attraction, Engagement and Inspiration</vt:lpstr>
      <vt:lpstr>Attraction, Engagement and Inspiration</vt:lpstr>
      <vt:lpstr>Attraction, Engagement and Inspiration</vt:lpstr>
      <vt:lpstr>Attraction, Engagement and Inspiration</vt:lpstr>
      <vt:lpstr>Attraction, Engagement and Inspiration</vt:lpstr>
      <vt:lpstr>Success?</vt:lpstr>
      <vt:lpstr>Success?</vt:lpstr>
    </vt:vector>
  </TitlesOfParts>
  <Company>University of Ballarat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Redfern</dc:creator>
  <cp:lastModifiedBy>Ms Jennifer Lai </cp:lastModifiedBy>
  <cp:revision>103</cp:revision>
  <cp:lastPrinted>2012-09-27T05:22:20Z</cp:lastPrinted>
  <dcterms:created xsi:type="dcterms:W3CDTF">2010-06-20T23:42:02Z</dcterms:created>
  <dcterms:modified xsi:type="dcterms:W3CDTF">2012-10-19T00:37:39Z</dcterms:modified>
</cp:coreProperties>
</file>