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90" r:id="rId4"/>
    <p:sldId id="278" r:id="rId5"/>
    <p:sldId id="281" r:id="rId6"/>
    <p:sldId id="280" r:id="rId7"/>
    <p:sldId id="292" r:id="rId8"/>
    <p:sldId id="294" r:id="rId9"/>
    <p:sldId id="297" r:id="rId10"/>
    <p:sldId id="298" r:id="rId11"/>
    <p:sldId id="299" r:id="rId12"/>
    <p:sldId id="276" r:id="rId13"/>
    <p:sldId id="300" r:id="rId14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505078"/>
    <a:srgbClr val="454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7" autoAdjust="0"/>
    <p:restoredTop sz="94650" autoAdjust="0"/>
  </p:normalViewPr>
  <p:slideViewPr>
    <p:cSldViewPr>
      <p:cViewPr>
        <p:scale>
          <a:sx n="80" d="100"/>
          <a:sy n="80" d="100"/>
        </p:scale>
        <p:origin x="-1986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18C43-BA4C-4F44-8B14-D732FDDBB64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463C8D6-DCC6-45FC-80CE-D23002E6D828}">
      <dgm:prSet phldrT="[Text]"/>
      <dgm:spPr/>
      <dgm:t>
        <a:bodyPr/>
        <a:lstStyle/>
        <a:p>
          <a:pPr algn="ctr"/>
          <a:r>
            <a:rPr lang="en-AU"/>
            <a:t>Program</a:t>
          </a:r>
        </a:p>
      </dgm:t>
    </dgm:pt>
    <dgm:pt modelId="{BC4DE760-E393-4B86-AF89-0BE642AF87E7}" type="parTrans" cxnId="{2E8A2E85-2A77-45B6-9FC2-6BB89B5D760A}">
      <dgm:prSet/>
      <dgm:spPr/>
      <dgm:t>
        <a:bodyPr/>
        <a:lstStyle/>
        <a:p>
          <a:pPr algn="ctr"/>
          <a:endParaRPr lang="en-AU"/>
        </a:p>
      </dgm:t>
    </dgm:pt>
    <dgm:pt modelId="{3A4F5489-8186-4804-A620-B143C2E38B47}" type="sibTrans" cxnId="{2E8A2E85-2A77-45B6-9FC2-6BB89B5D760A}">
      <dgm:prSet/>
      <dgm:spPr/>
      <dgm:t>
        <a:bodyPr/>
        <a:lstStyle/>
        <a:p>
          <a:pPr algn="ctr"/>
          <a:endParaRPr lang="en-AU"/>
        </a:p>
      </dgm:t>
    </dgm:pt>
    <dgm:pt modelId="{A2A52A52-926F-4306-8194-8A4FD1E38750}">
      <dgm:prSet phldrT="[Text]"/>
      <dgm:spPr/>
      <dgm:t>
        <a:bodyPr/>
        <a:lstStyle/>
        <a:p>
          <a:pPr algn="ctr"/>
          <a:r>
            <a:rPr lang="en-AU"/>
            <a:t>Module</a:t>
          </a:r>
        </a:p>
      </dgm:t>
    </dgm:pt>
    <dgm:pt modelId="{3CF3A43C-D972-4962-9C50-7DFBC115987C}" type="parTrans" cxnId="{88F7503B-1E4E-44D0-AD90-ABE6B9CC0533}">
      <dgm:prSet/>
      <dgm:spPr/>
      <dgm:t>
        <a:bodyPr/>
        <a:lstStyle/>
        <a:p>
          <a:pPr algn="ctr"/>
          <a:endParaRPr lang="en-AU"/>
        </a:p>
      </dgm:t>
    </dgm:pt>
    <dgm:pt modelId="{B8A75777-A5E8-4C58-9923-D6FA03C5DC49}" type="sibTrans" cxnId="{88F7503B-1E4E-44D0-AD90-ABE6B9CC0533}">
      <dgm:prSet/>
      <dgm:spPr/>
      <dgm:t>
        <a:bodyPr/>
        <a:lstStyle/>
        <a:p>
          <a:pPr algn="ctr"/>
          <a:endParaRPr lang="en-AU"/>
        </a:p>
      </dgm:t>
    </dgm:pt>
    <dgm:pt modelId="{8BBFCF93-D0A6-46CC-92BE-AD0E8B8143B0}">
      <dgm:prSet phldrT="[Text]"/>
      <dgm:spPr/>
      <dgm:t>
        <a:bodyPr/>
        <a:lstStyle/>
        <a:p>
          <a:pPr algn="ctr"/>
          <a:r>
            <a:rPr lang="en-AU"/>
            <a:t>Class</a:t>
          </a:r>
        </a:p>
      </dgm:t>
    </dgm:pt>
    <dgm:pt modelId="{EEDFCA99-A88C-40A4-8990-9281F2953D09}" type="parTrans" cxnId="{13EABC00-AC76-44B2-A5DB-BD0AC0936EC2}">
      <dgm:prSet/>
      <dgm:spPr/>
      <dgm:t>
        <a:bodyPr/>
        <a:lstStyle/>
        <a:p>
          <a:pPr algn="ctr"/>
          <a:endParaRPr lang="en-AU"/>
        </a:p>
      </dgm:t>
    </dgm:pt>
    <dgm:pt modelId="{CA98E729-57AB-431A-BF09-932153CDA5B0}" type="sibTrans" cxnId="{13EABC00-AC76-44B2-A5DB-BD0AC0936EC2}">
      <dgm:prSet/>
      <dgm:spPr/>
      <dgm:t>
        <a:bodyPr/>
        <a:lstStyle/>
        <a:p>
          <a:pPr algn="ctr"/>
          <a:endParaRPr lang="en-AU"/>
        </a:p>
      </dgm:t>
    </dgm:pt>
    <dgm:pt modelId="{78869BDB-9BBF-4AA0-BFD7-A2109CF2900C}" type="pres">
      <dgm:prSet presAssocID="{7E218C43-BA4C-4F44-8B14-D732FDDBB64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F1FDB68-6395-493C-8969-6C90212CF245}" type="pres">
      <dgm:prSet presAssocID="{7E218C43-BA4C-4F44-8B14-D732FDDBB64B}" presName="comp1" presStyleCnt="0"/>
      <dgm:spPr/>
    </dgm:pt>
    <dgm:pt modelId="{254DD86D-C695-4D4F-9ED6-4BF0F9336247}" type="pres">
      <dgm:prSet presAssocID="{7E218C43-BA4C-4F44-8B14-D732FDDBB64B}" presName="circle1" presStyleLbl="node1" presStyleIdx="0" presStyleCnt="3" custScaleY="102222" custLinFactNeighborX="845" custLinFactNeighborY="47606"/>
      <dgm:spPr/>
      <dgm:t>
        <a:bodyPr/>
        <a:lstStyle/>
        <a:p>
          <a:endParaRPr lang="en-AU"/>
        </a:p>
      </dgm:t>
    </dgm:pt>
    <dgm:pt modelId="{BCC930E8-4C29-4AEA-81D1-3321DDF11E40}" type="pres">
      <dgm:prSet presAssocID="{7E218C43-BA4C-4F44-8B14-D732FDDBB64B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B7FC8F5-3C53-48C1-8686-655E24FC14C0}" type="pres">
      <dgm:prSet presAssocID="{7E218C43-BA4C-4F44-8B14-D732FDDBB64B}" presName="comp2" presStyleCnt="0"/>
      <dgm:spPr/>
    </dgm:pt>
    <dgm:pt modelId="{30D64990-4BB9-4EDB-B61A-9941159CE6C0}" type="pres">
      <dgm:prSet presAssocID="{7E218C43-BA4C-4F44-8B14-D732FDDBB64B}" presName="circle2" presStyleLbl="node1" presStyleIdx="1" presStyleCnt="3"/>
      <dgm:spPr/>
      <dgm:t>
        <a:bodyPr/>
        <a:lstStyle/>
        <a:p>
          <a:endParaRPr lang="en-AU"/>
        </a:p>
      </dgm:t>
    </dgm:pt>
    <dgm:pt modelId="{47696069-B325-4366-AE2A-4612560C8887}" type="pres">
      <dgm:prSet presAssocID="{7E218C43-BA4C-4F44-8B14-D732FDDBB64B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82DD13A-F4EB-47AA-AA8F-6E22E0DBF9A7}" type="pres">
      <dgm:prSet presAssocID="{7E218C43-BA4C-4F44-8B14-D732FDDBB64B}" presName="comp3" presStyleCnt="0"/>
      <dgm:spPr/>
    </dgm:pt>
    <dgm:pt modelId="{56630EF0-6089-49B2-8245-E8F96A77BC89}" type="pres">
      <dgm:prSet presAssocID="{7E218C43-BA4C-4F44-8B14-D732FDDBB64B}" presName="circle3" presStyleLbl="node1" presStyleIdx="2" presStyleCnt="3"/>
      <dgm:spPr/>
      <dgm:t>
        <a:bodyPr/>
        <a:lstStyle/>
        <a:p>
          <a:endParaRPr lang="en-AU"/>
        </a:p>
      </dgm:t>
    </dgm:pt>
    <dgm:pt modelId="{BB9B9F15-640E-416F-80B9-46CC805D7A68}" type="pres">
      <dgm:prSet presAssocID="{7E218C43-BA4C-4F44-8B14-D732FDDBB64B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1EE3133-F74E-405C-A3D1-F1926F4A4BE7}" type="presOf" srcId="{8BBFCF93-D0A6-46CC-92BE-AD0E8B8143B0}" destId="{BB9B9F15-640E-416F-80B9-46CC805D7A68}" srcOrd="1" destOrd="0" presId="urn:microsoft.com/office/officeart/2005/8/layout/venn2"/>
    <dgm:cxn modelId="{0D84D911-88F7-4A5D-94CB-8E9AFB0C1F1D}" type="presOf" srcId="{8BBFCF93-D0A6-46CC-92BE-AD0E8B8143B0}" destId="{56630EF0-6089-49B2-8245-E8F96A77BC89}" srcOrd="0" destOrd="0" presId="urn:microsoft.com/office/officeart/2005/8/layout/venn2"/>
    <dgm:cxn modelId="{6D5841BB-BECF-4895-A550-25077C4FE73D}" type="presOf" srcId="{F463C8D6-DCC6-45FC-80CE-D23002E6D828}" destId="{254DD86D-C695-4D4F-9ED6-4BF0F9336247}" srcOrd="0" destOrd="0" presId="urn:microsoft.com/office/officeart/2005/8/layout/venn2"/>
    <dgm:cxn modelId="{2E8A2E85-2A77-45B6-9FC2-6BB89B5D760A}" srcId="{7E218C43-BA4C-4F44-8B14-D732FDDBB64B}" destId="{F463C8D6-DCC6-45FC-80CE-D23002E6D828}" srcOrd="0" destOrd="0" parTransId="{BC4DE760-E393-4B86-AF89-0BE642AF87E7}" sibTransId="{3A4F5489-8186-4804-A620-B143C2E38B47}"/>
    <dgm:cxn modelId="{EBDB3732-3B52-44B9-9D1A-2D4E4AB596E6}" type="presOf" srcId="{A2A52A52-926F-4306-8194-8A4FD1E38750}" destId="{30D64990-4BB9-4EDB-B61A-9941159CE6C0}" srcOrd="0" destOrd="0" presId="urn:microsoft.com/office/officeart/2005/8/layout/venn2"/>
    <dgm:cxn modelId="{88F7503B-1E4E-44D0-AD90-ABE6B9CC0533}" srcId="{7E218C43-BA4C-4F44-8B14-D732FDDBB64B}" destId="{A2A52A52-926F-4306-8194-8A4FD1E38750}" srcOrd="1" destOrd="0" parTransId="{3CF3A43C-D972-4962-9C50-7DFBC115987C}" sibTransId="{B8A75777-A5E8-4C58-9923-D6FA03C5DC49}"/>
    <dgm:cxn modelId="{F369F489-4E96-4D69-B7E5-AC4F702BD556}" type="presOf" srcId="{F463C8D6-DCC6-45FC-80CE-D23002E6D828}" destId="{BCC930E8-4C29-4AEA-81D1-3321DDF11E40}" srcOrd="1" destOrd="0" presId="urn:microsoft.com/office/officeart/2005/8/layout/venn2"/>
    <dgm:cxn modelId="{13EABC00-AC76-44B2-A5DB-BD0AC0936EC2}" srcId="{7E218C43-BA4C-4F44-8B14-D732FDDBB64B}" destId="{8BBFCF93-D0A6-46CC-92BE-AD0E8B8143B0}" srcOrd="2" destOrd="0" parTransId="{EEDFCA99-A88C-40A4-8990-9281F2953D09}" sibTransId="{CA98E729-57AB-431A-BF09-932153CDA5B0}"/>
    <dgm:cxn modelId="{D42150D1-02A1-4BCD-931C-621E110EBB7D}" type="presOf" srcId="{7E218C43-BA4C-4F44-8B14-D732FDDBB64B}" destId="{78869BDB-9BBF-4AA0-BFD7-A2109CF2900C}" srcOrd="0" destOrd="0" presId="urn:microsoft.com/office/officeart/2005/8/layout/venn2"/>
    <dgm:cxn modelId="{F3A58ADF-5B80-4774-A98A-C360C1559BF9}" type="presOf" srcId="{A2A52A52-926F-4306-8194-8A4FD1E38750}" destId="{47696069-B325-4366-AE2A-4612560C8887}" srcOrd="1" destOrd="0" presId="urn:microsoft.com/office/officeart/2005/8/layout/venn2"/>
    <dgm:cxn modelId="{70CD325B-D86B-44A6-AA77-E4EFD4939519}" type="presParOf" srcId="{78869BDB-9BBF-4AA0-BFD7-A2109CF2900C}" destId="{FF1FDB68-6395-493C-8969-6C90212CF245}" srcOrd="0" destOrd="0" presId="urn:microsoft.com/office/officeart/2005/8/layout/venn2"/>
    <dgm:cxn modelId="{A364BA38-8640-4B0A-859F-6476C1023620}" type="presParOf" srcId="{FF1FDB68-6395-493C-8969-6C90212CF245}" destId="{254DD86D-C695-4D4F-9ED6-4BF0F9336247}" srcOrd="0" destOrd="0" presId="urn:microsoft.com/office/officeart/2005/8/layout/venn2"/>
    <dgm:cxn modelId="{077C60D2-1493-4855-85D2-B5B15C9EF6C0}" type="presParOf" srcId="{FF1FDB68-6395-493C-8969-6C90212CF245}" destId="{BCC930E8-4C29-4AEA-81D1-3321DDF11E40}" srcOrd="1" destOrd="0" presId="urn:microsoft.com/office/officeart/2005/8/layout/venn2"/>
    <dgm:cxn modelId="{78419566-41D4-491C-9CE3-31CF95386147}" type="presParOf" srcId="{78869BDB-9BBF-4AA0-BFD7-A2109CF2900C}" destId="{6B7FC8F5-3C53-48C1-8686-655E24FC14C0}" srcOrd="1" destOrd="0" presId="urn:microsoft.com/office/officeart/2005/8/layout/venn2"/>
    <dgm:cxn modelId="{A260F7B6-1D87-4F9E-9C6E-5E705B986957}" type="presParOf" srcId="{6B7FC8F5-3C53-48C1-8686-655E24FC14C0}" destId="{30D64990-4BB9-4EDB-B61A-9941159CE6C0}" srcOrd="0" destOrd="0" presId="urn:microsoft.com/office/officeart/2005/8/layout/venn2"/>
    <dgm:cxn modelId="{01AD57B3-9D4A-49C8-AD40-D255E096407E}" type="presParOf" srcId="{6B7FC8F5-3C53-48C1-8686-655E24FC14C0}" destId="{47696069-B325-4366-AE2A-4612560C8887}" srcOrd="1" destOrd="0" presId="urn:microsoft.com/office/officeart/2005/8/layout/venn2"/>
    <dgm:cxn modelId="{D9376DD5-F19C-4A54-8CA2-FF5649E39FE8}" type="presParOf" srcId="{78869BDB-9BBF-4AA0-BFD7-A2109CF2900C}" destId="{182DD13A-F4EB-47AA-AA8F-6E22E0DBF9A7}" srcOrd="2" destOrd="0" presId="urn:microsoft.com/office/officeart/2005/8/layout/venn2"/>
    <dgm:cxn modelId="{6EC0E835-E8F6-4D8E-8DC1-ED5559EAE966}" type="presParOf" srcId="{182DD13A-F4EB-47AA-AA8F-6E22E0DBF9A7}" destId="{56630EF0-6089-49B2-8245-E8F96A77BC89}" srcOrd="0" destOrd="0" presId="urn:microsoft.com/office/officeart/2005/8/layout/venn2"/>
    <dgm:cxn modelId="{0367B1FB-BA1F-460C-8AC4-D5E3727FD30C}" type="presParOf" srcId="{182DD13A-F4EB-47AA-AA8F-6E22E0DBF9A7}" destId="{BB9B9F15-640E-416F-80B9-46CC805D7A6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DD86D-C695-4D4F-9ED6-4BF0F9336247}">
      <dsp:nvSpPr>
        <dsp:cNvPr id="0" name=""/>
        <dsp:cNvSpPr/>
      </dsp:nvSpPr>
      <dsp:spPr>
        <a:xfrm>
          <a:off x="0" y="7"/>
          <a:ext cx="3240360" cy="3312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/>
            <a:t>Program</a:t>
          </a:r>
        </a:p>
      </dsp:txBody>
      <dsp:txXfrm>
        <a:off x="1053927" y="165625"/>
        <a:ext cx="1132505" cy="496854"/>
      </dsp:txXfrm>
    </dsp:sp>
    <dsp:sp modelId="{30D64990-4BB9-4EDB-B61A-9941159CE6C0}">
      <dsp:nvSpPr>
        <dsp:cNvPr id="0" name=""/>
        <dsp:cNvSpPr/>
      </dsp:nvSpPr>
      <dsp:spPr>
        <a:xfrm>
          <a:off x="405044" y="846093"/>
          <a:ext cx="2430270" cy="2430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/>
            <a:t>Module</a:t>
          </a:r>
        </a:p>
      </dsp:txBody>
      <dsp:txXfrm>
        <a:off x="1053927" y="997985"/>
        <a:ext cx="1132505" cy="455675"/>
      </dsp:txXfrm>
    </dsp:sp>
    <dsp:sp modelId="{56630EF0-6089-49B2-8245-E8F96A77BC89}">
      <dsp:nvSpPr>
        <dsp:cNvPr id="0" name=""/>
        <dsp:cNvSpPr/>
      </dsp:nvSpPr>
      <dsp:spPr>
        <a:xfrm>
          <a:off x="810090" y="1656184"/>
          <a:ext cx="1620180" cy="1620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/>
            <a:t>Class</a:t>
          </a:r>
        </a:p>
      </dsp:txBody>
      <dsp:txXfrm>
        <a:off x="1047359" y="2061229"/>
        <a:ext cx="1145640" cy="810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0A3C51-BD57-4905-B5D1-7648F2A9C1D1}" type="datetimeFigureOut">
              <a:rPr lang="en-US"/>
              <a:pPr>
                <a:defRPr/>
              </a:pPr>
              <a:t>9/26/2012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60DBC2-B0B1-4B72-A440-E91517A76F0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7399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DCDDF3-0198-4A7C-9BFA-D26300EDB767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DCDDF3-0198-4A7C-9BFA-D26300EDB767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DCDDF3-0198-4A7C-9BFA-D26300EDB767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DCDDF3-0198-4A7C-9BFA-D26300EDB767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DCDDF3-0198-4A7C-9BFA-D26300EDB767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DCDDF3-0198-4A7C-9BFA-D26300EDB767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DCDDF3-0198-4A7C-9BFA-D26300EDB767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DCDDF3-0198-4A7C-9BFA-D26300EDB767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DCDDF3-0198-4A7C-9BFA-D26300EDB767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DCDDF3-0198-4A7C-9BFA-D26300EDB767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DCDDF3-0198-4A7C-9BFA-D26300EDB767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DCDDF3-0198-4A7C-9BFA-D26300EDB767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DCDDF3-0198-4A7C-9BFA-D26300EDB767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91E2-1663-4DF2-8FBC-52673DE1CBE0}" type="datetime1">
              <a:rPr lang="en-US" smtClean="0"/>
              <a:t>9/26/2012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DDE1-9A68-4B43-86E0-45506469859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541E-65BC-4F35-9F5B-8DC31F66FE58}" type="datetime1">
              <a:rPr lang="en-US" smtClean="0"/>
              <a:t>9/26/2012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2F9D4-BC9C-4F64-8AC5-AF7FCABA2F9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D20A-BB49-4EDF-BBB0-925B3C7E2B88}" type="datetime1">
              <a:rPr lang="en-US" smtClean="0"/>
              <a:t>9/26/2012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166BF-1649-4DCB-9F42-444DA5AB186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FA8F5-56D2-415E-873C-5B8ECCFFAB9F}" type="datetime1">
              <a:rPr lang="en-US" smtClean="0"/>
              <a:t>9/26/2012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6B12-20F0-458B-B8B7-AFED01C265E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13BA6-03EF-4ED1-A58C-8915C0302588}" type="datetime1">
              <a:rPr lang="en-US" smtClean="0"/>
              <a:t>9/26/2012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C7F08-CB29-43E7-9A11-5550453E306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77F5-F941-4ED4-B191-A413612934CD}" type="datetime1">
              <a:rPr lang="en-US" smtClean="0"/>
              <a:t>9/26/2012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22AC-BAFA-4C40-AC93-4100E3E4519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94B3B-308B-4FAB-B200-FCC4253E2FE8}" type="datetime1">
              <a:rPr lang="en-US" smtClean="0"/>
              <a:t>9/26/2012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DEEEB-DB04-474D-9BC9-A0C497D459D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D184-112B-41EA-A074-7B655234B7CE}" type="datetime1">
              <a:rPr lang="en-US" smtClean="0"/>
              <a:t>9/26/2012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1CBE-7C6B-4849-A541-964049A3EB6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6FF7-20F3-4641-86CB-801B5F71AED9}" type="datetime1">
              <a:rPr lang="en-US" smtClean="0"/>
              <a:t>9/26/2012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8910F-A3E0-4C3A-BD41-26A63C53C07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77E46-A10F-4529-88E5-B5B98D4EB48C}" type="datetime1">
              <a:rPr lang="en-US" smtClean="0"/>
              <a:t>9/26/2012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F038-036F-4AF3-BF6C-9F62395C39D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61160-8CD6-4F88-B8A6-F0BCC5661015}" type="datetime1">
              <a:rPr lang="en-US" smtClean="0"/>
              <a:t>9/26/2012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7975-F20C-4FE7-B9B9-78633205DD8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14BE8A-1161-49F6-B7D5-23DCF9E3257F}" type="datetime1">
              <a:rPr lang="en-US" smtClean="0"/>
              <a:t>9/26/2012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0179A6-0AEB-4403-B1F6-86DF6166ABC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tif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tif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4.tif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.png"/><Relationship Id="rId5" Type="http://schemas.openxmlformats.org/officeDocument/2006/relationships/diagramData" Target="../diagrams/data1.xml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tif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791486" y="1700808"/>
            <a:ext cx="8134258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600" b="1" dirty="0">
                <a:solidFill>
                  <a:schemeClr val="tx2"/>
                </a:solidFill>
                <a:latin typeface="+mn-lt"/>
              </a:rPr>
              <a:t>Task Design in Undergraduate </a:t>
            </a:r>
            <a:r>
              <a:rPr lang="en-AU" sz="3600" b="1" dirty="0" smtClean="0">
                <a:solidFill>
                  <a:schemeClr val="tx2"/>
                </a:solidFill>
                <a:latin typeface="+mn-lt"/>
              </a:rPr>
              <a:t>Mathematics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AU" sz="3600" b="1" baseline="-25000" dirty="0" smtClean="0">
              <a:solidFill>
                <a:schemeClr val="tx2"/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AU" sz="3600" b="1" baseline="-25000" dirty="0" smtClean="0">
              <a:solidFill>
                <a:schemeClr val="tx2"/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sz="2400" b="1" dirty="0" smtClean="0">
                <a:solidFill>
                  <a:schemeClr val="tx2"/>
                </a:solidFill>
                <a:latin typeface="+mn-lt"/>
              </a:rPr>
              <a:t>Leigh </a:t>
            </a:r>
            <a:r>
              <a:rPr lang="en-AU" sz="2400" b="1" dirty="0">
                <a:solidFill>
                  <a:schemeClr val="tx2"/>
                </a:solidFill>
                <a:latin typeface="+mn-lt"/>
              </a:rPr>
              <a:t>Wood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Chair, Standing Committee on Mathematics Education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Australian Mathematical Society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Associated Dean, Learning and Teaching, Faculty of Business and Economics, Macquarie University</a:t>
            </a:r>
            <a:r>
              <a:rPr lang="en-AU" dirty="0" smtClean="0">
                <a:latin typeface="+mn-lt"/>
              </a:rPr>
              <a:t> </a:t>
            </a:r>
            <a:endParaRPr lang="en-AU" dirty="0"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aseline="-25000" dirty="0" smtClean="0">
              <a:solidFill>
                <a:schemeClr val="tx2"/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aseline="-25000" dirty="0" smtClean="0">
              <a:solidFill>
                <a:schemeClr val="tx2"/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5100" baseline="-25000" dirty="0" smtClean="0">
              <a:solidFill>
                <a:schemeClr val="tx2"/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 smtClean="0">
              <a:solidFill>
                <a:schemeClr val="tx2"/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 smtClean="0">
              <a:solidFill>
                <a:schemeClr val="tx2"/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791486" y="6453336"/>
            <a:ext cx="8317018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Support provided by ALTC, an initiative of the Australian Government Department of 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Education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, Employment and Workplace Relations. 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The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views expressed in this presentation do not necessarily reflect the views of the Australian Learning and Teaching Council Ltd.</a:t>
            </a:r>
            <a:endParaRPr lang="en-AU" sz="105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468324"/>
              </p:ext>
            </p:extLst>
          </p:nvPr>
        </p:nvGraphicFramePr>
        <p:xfrm>
          <a:off x="2892354" y="5517232"/>
          <a:ext cx="33877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Acrobat Document" r:id="rId5" imgW="5619048" imgH="1314286" progId="AcroExch.Document.7">
                  <p:embed/>
                </p:oleObj>
              </mc:Choice>
              <mc:Fallback>
                <p:oleObj name="Acrobat Document" r:id="rId5" imgW="5619048" imgH="1314286" progId="AcroExch.Document.7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354" y="5517232"/>
                        <a:ext cx="338772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12" y="476672"/>
            <a:ext cx="417646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8DDE1-9A68-4B43-86E0-455064698590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/>
          </p:cNvSpPr>
          <p:nvPr/>
        </p:nvSpPr>
        <p:spPr>
          <a:xfrm>
            <a:off x="424155" y="548291"/>
            <a:ext cx="8686800" cy="6206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Feedback</a:t>
            </a: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366391" y="1385614"/>
            <a:ext cx="8491537" cy="521173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defRPr/>
            </a:pPr>
            <a:endParaRPr lang="en-AU" sz="3200" dirty="0" smtClean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8DDE1-9A68-4B43-86E0-455064698590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980"/>
            <a:ext cx="8229600" cy="4957184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r>
              <a:rPr lang="en-AU" b="1" dirty="0" smtClean="0">
                <a:solidFill>
                  <a:schemeClr val="tx2">
                    <a:lumMod val="50000"/>
                  </a:schemeClr>
                </a:solidFill>
              </a:rPr>
              <a:t>Critical: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 it 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points the way to achieving the learning outcomes. </a:t>
            </a:r>
          </a:p>
          <a:p>
            <a:pPr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r>
              <a:rPr lang="en-AU" b="1" dirty="0" smtClean="0">
                <a:solidFill>
                  <a:schemeClr val="tx2">
                    <a:lumMod val="50000"/>
                  </a:schemeClr>
                </a:solidFill>
              </a:rPr>
              <a:t>Individual </a:t>
            </a:r>
            <a:r>
              <a:rPr lang="en-AU" b="1" dirty="0">
                <a:solidFill>
                  <a:schemeClr val="tx2">
                    <a:lumMod val="50000"/>
                  </a:schemeClr>
                </a:solidFill>
              </a:rPr>
              <a:t>feedback 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for summative assessment 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tasks.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AU" b="1" dirty="0">
                <a:solidFill>
                  <a:schemeClr val="tx2">
                    <a:lumMod val="50000"/>
                  </a:schemeClr>
                </a:solidFill>
              </a:rPr>
              <a:t>marking rubric 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with a short individual 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comment. 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r>
              <a:rPr lang="en-AU" b="1" dirty="0" smtClean="0">
                <a:solidFill>
                  <a:schemeClr val="tx2">
                    <a:lumMod val="50000"/>
                  </a:schemeClr>
                </a:solidFill>
              </a:rPr>
              <a:t>Learning </a:t>
            </a:r>
            <a:r>
              <a:rPr lang="en-AU" b="1" dirty="0">
                <a:solidFill>
                  <a:schemeClr val="tx2">
                    <a:lumMod val="50000"/>
                  </a:schemeClr>
                </a:solidFill>
              </a:rPr>
              <a:t>support </a:t>
            </a:r>
            <a:r>
              <a:rPr lang="en-AU" b="1" dirty="0" smtClean="0">
                <a:solidFill>
                  <a:schemeClr val="tx2">
                    <a:lumMod val="50000"/>
                  </a:schemeClr>
                </a:solidFill>
              </a:rPr>
              <a:t>activities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: Students 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at risk of not meeting the required 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standards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526331"/>
              </p:ext>
            </p:extLst>
          </p:nvPr>
        </p:nvGraphicFramePr>
        <p:xfrm>
          <a:off x="6156176" y="288732"/>
          <a:ext cx="25463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Acrobat Document" r:id="rId6" imgW="5619048" imgH="1314286" progId="AcroExch.Document.7">
                  <p:embed/>
                </p:oleObj>
              </mc:Choice>
              <mc:Fallback>
                <p:oleObj name="Acrobat Document" r:id="rId6" imgW="5619048" imgH="1314286" progId="AcroExch.Documen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88732"/>
                        <a:ext cx="25463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05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/>
          </p:cNvSpPr>
          <p:nvPr/>
        </p:nvSpPr>
        <p:spPr>
          <a:xfrm>
            <a:off x="424155" y="548291"/>
            <a:ext cx="8686800" cy="6206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4400" b="1" dirty="0">
              <a:solidFill>
                <a:schemeClr val="tx2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366391" y="1385614"/>
            <a:ext cx="8491537" cy="521173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defRPr/>
            </a:pPr>
            <a:endParaRPr lang="en-AU" sz="3200" dirty="0" smtClean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90"/>
          </a:xfrm>
        </p:spPr>
        <p:txBody>
          <a:bodyPr/>
          <a:lstStyle/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AU" sz="4100" b="1" dirty="0">
                <a:solidFill>
                  <a:schemeClr val="tx2"/>
                </a:solidFill>
                <a:latin typeface="+mn-lt"/>
              </a:rPr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pPr marL="0" indent="0">
              <a:buNone/>
            </a:pPr>
            <a:r>
              <a:rPr lang="en-AU" sz="2200" b="1" i="1" dirty="0"/>
              <a:t>Example: Reflection on working as a team (assignment)</a:t>
            </a:r>
          </a:p>
          <a:p>
            <a:pPr marL="457200" lvl="0" indent="-457200" fontAlgn="auto">
              <a:spcAft>
                <a:spcPts val="0"/>
              </a:spcAft>
              <a:buClr>
                <a:srgbClr val="454567"/>
              </a:buClr>
              <a:buFont typeface="+mj-lt"/>
              <a:buAutoNum type="arabicPeriod"/>
              <a:defRPr/>
            </a:pP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How did your team usually work together? Please give some specific examples.</a:t>
            </a:r>
          </a:p>
          <a:p>
            <a:pPr marL="457200" lvl="0" indent="-457200" fontAlgn="auto">
              <a:spcAft>
                <a:spcPts val="0"/>
              </a:spcAft>
              <a:buClr>
                <a:srgbClr val="454567"/>
              </a:buClr>
              <a:buFont typeface="+mj-lt"/>
              <a:buAutoNum type="arabicPeriod"/>
              <a:defRPr/>
            </a:pP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What was your particular role (or roles) for the project?</a:t>
            </a:r>
          </a:p>
          <a:p>
            <a:pPr marL="457200" lvl="0" indent="-457200" fontAlgn="auto">
              <a:spcAft>
                <a:spcPts val="0"/>
              </a:spcAft>
              <a:buClr>
                <a:srgbClr val="454567"/>
              </a:buClr>
              <a:buFont typeface="+mj-lt"/>
              <a:buAutoNum type="arabicPeriod"/>
              <a:defRPr/>
            </a:pP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What did you feel were the best aspects of your project</a:t>
            </a:r>
            <a:r>
              <a:rPr lang="en-AU" sz="20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pPr marL="457200" indent="-457200" fontAlgn="auto">
              <a:spcAft>
                <a:spcPts val="0"/>
              </a:spcAft>
              <a:buClr>
                <a:srgbClr val="454567"/>
              </a:buClr>
              <a:buFont typeface="+mj-lt"/>
              <a:buAutoNum type="arabicPeriod"/>
              <a:defRPr/>
            </a:pP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What problems did you face, and how did you address those problems?</a:t>
            </a:r>
          </a:p>
          <a:p>
            <a:pPr marL="457200" indent="-457200" fontAlgn="auto">
              <a:spcAft>
                <a:spcPts val="0"/>
              </a:spcAft>
              <a:buClr>
                <a:srgbClr val="454567"/>
              </a:buClr>
              <a:buFont typeface="+mj-lt"/>
              <a:buAutoNum type="arabicPeriod"/>
              <a:defRPr/>
            </a:pP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What would you do differently next time you carried out a project of this type?</a:t>
            </a:r>
          </a:p>
          <a:p>
            <a:pPr marL="457200" indent="-457200" fontAlgn="auto">
              <a:spcAft>
                <a:spcPts val="0"/>
              </a:spcAft>
              <a:buClr>
                <a:srgbClr val="454567"/>
              </a:buClr>
              <a:buFont typeface="+mj-lt"/>
              <a:buAutoNum type="arabicPeriod"/>
              <a:defRPr/>
            </a:pP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In what ways did carrying out this project help you (or not) in your learning for your degree?</a:t>
            </a:r>
          </a:p>
          <a:p>
            <a:pPr marL="457200" indent="-457200" fontAlgn="auto">
              <a:spcAft>
                <a:spcPts val="0"/>
              </a:spcAft>
              <a:buClr>
                <a:srgbClr val="454567"/>
              </a:buClr>
              <a:buFont typeface="+mj-lt"/>
              <a:buAutoNum type="arabicPeriod"/>
              <a:defRPr/>
            </a:pP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What advice would you give to students in the next [insert unit name] group?</a:t>
            </a:r>
          </a:p>
          <a:p>
            <a:pPr marL="457200" indent="-457200" fontAlgn="auto">
              <a:spcAft>
                <a:spcPts val="0"/>
              </a:spcAft>
              <a:buClr>
                <a:srgbClr val="454567"/>
              </a:buClr>
              <a:buFont typeface="+mj-lt"/>
              <a:buAutoNum type="arabicPeriod"/>
              <a:defRPr/>
            </a:pP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What advice would you give the lecturer of the next [insert unit name] group?</a:t>
            </a:r>
          </a:p>
          <a:p>
            <a:pPr marL="0" indent="0">
              <a:buNone/>
            </a:pPr>
            <a:r>
              <a:rPr lang="en-AU" sz="2200" b="1" i="1" dirty="0">
                <a:solidFill>
                  <a:schemeClr val="tx2">
                    <a:lumMod val="50000"/>
                  </a:schemeClr>
                </a:solidFill>
              </a:rPr>
              <a:t>Example: Reflection on your learning (examination question</a:t>
            </a:r>
            <a:r>
              <a:rPr lang="en-AU" sz="2200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AU" b="1" i="1" dirty="0"/>
          </a:p>
          <a:p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8DDE1-9A68-4B43-86E0-455064698590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7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509146" y="188641"/>
          <a:ext cx="3386459" cy="7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Acrobat Document" r:id="rId5" imgW="5619048" imgH="1314286" progId="AcroExch.Document.7">
                  <p:embed/>
                </p:oleObj>
              </mc:Choice>
              <mc:Fallback>
                <p:oleObj name="Acrobat Document" r:id="rId5" imgW="5619048" imgH="1314286" progId="AcroExch.Documen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9146" y="188641"/>
                        <a:ext cx="3386459" cy="7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/>
          </p:cNvSpPr>
          <p:nvPr/>
        </p:nvSpPr>
        <p:spPr>
          <a:xfrm>
            <a:off x="366704" y="404664"/>
            <a:ext cx="86868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Final word</a:t>
            </a: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366391" y="1385614"/>
            <a:ext cx="8491537" cy="52117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buBlip>
                <a:blip r:embed="rId7"/>
              </a:buBlip>
              <a:defRPr/>
            </a:pPr>
            <a:r>
              <a:rPr lang="en-AU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Creating </a:t>
            </a:r>
            <a:r>
              <a:rPr lang="en-A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an exciting and challenging program for all our students. </a:t>
            </a:r>
            <a:endParaRPr lang="en-AU" sz="32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buBlip>
                <a:blip r:embed="rId7"/>
              </a:buBlip>
              <a:defRPr/>
            </a:pPr>
            <a:r>
              <a:rPr lang="en-AU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Be creative</a:t>
            </a:r>
            <a:endParaRPr lang="en-AU" sz="3200" dirty="0" smtClean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buBlip>
                <a:blip r:embed="rId7"/>
              </a:buBlip>
              <a:defRPr/>
            </a:pPr>
            <a:endParaRPr lang="en-AU" sz="3200" dirty="0" smtClean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buBlip>
                <a:blip r:embed="rId7"/>
              </a:buBlip>
              <a:defRPr/>
            </a:pPr>
            <a:endParaRPr lang="en-AU" sz="3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8DDE1-9A68-4B43-86E0-455064698590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85158"/>
              </p:ext>
            </p:extLst>
          </p:nvPr>
        </p:nvGraphicFramePr>
        <p:xfrm>
          <a:off x="6156176" y="188642"/>
          <a:ext cx="2739429" cy="640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Acrobat Document" r:id="rId5" imgW="5619048" imgH="1314286" progId="AcroExch.Document.7">
                  <p:embed/>
                </p:oleObj>
              </mc:Choice>
              <mc:Fallback>
                <p:oleObj name="Acrobat Document" r:id="rId5" imgW="5619048" imgH="1314286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88642"/>
                        <a:ext cx="2739429" cy="640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/>
          </p:cNvSpPr>
          <p:nvPr/>
        </p:nvSpPr>
        <p:spPr>
          <a:xfrm>
            <a:off x="398550" y="404664"/>
            <a:ext cx="86868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References</a:t>
            </a:r>
            <a:endParaRPr lang="en-US" sz="4400" b="1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366391" y="1385614"/>
            <a:ext cx="8491537" cy="521173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defRPr/>
            </a:pPr>
            <a:endParaRPr lang="en-AU" sz="3200" dirty="0" smtClean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buBlip>
                <a:blip r:embed="rId7"/>
              </a:buBlip>
              <a:defRPr/>
            </a:pPr>
            <a:endParaRPr lang="en-AU" sz="3200" dirty="0" smtClean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buBlip>
                <a:blip r:embed="rId7"/>
              </a:buBlip>
              <a:defRPr/>
            </a:pPr>
            <a:endParaRPr lang="en-AU" sz="3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8DDE1-9A68-4B43-86E0-455064698590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398550" y="1400628"/>
            <a:ext cx="8205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Hughes</a:t>
            </a:r>
            <a:r>
              <a:rPr lang="en-AU" dirty="0"/>
              <a:t>, C. (2009). Assessment as text production: Drawing on systemic functional linguistics to frame the design and analysis of assessment tasks. </a:t>
            </a:r>
            <a:r>
              <a:rPr lang="en-AU" i="1" dirty="0"/>
              <a:t>Assessment &amp; Evaluation in Higher Education, 34</a:t>
            </a:r>
            <a:r>
              <a:rPr lang="en-AU" dirty="0"/>
              <a:t>, 5, 553-563.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Wood</a:t>
            </a:r>
            <a:r>
              <a:rPr lang="en-AU" dirty="0"/>
              <a:t>, L.N. (2012). </a:t>
            </a:r>
            <a:r>
              <a:rPr lang="en-AU" i="1" dirty="0"/>
              <a:t>How to align assessment: learning through a program approach</a:t>
            </a:r>
            <a:r>
              <a:rPr lang="en-AU" dirty="0"/>
              <a:t>. Sydney: Macquarie University.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Wood</a:t>
            </a:r>
            <a:r>
              <a:rPr lang="en-AU" dirty="0"/>
              <a:t>, L.N. &amp; Smith, N.F. (2007). Graduate attributes: Teaching as learning. </a:t>
            </a:r>
            <a:r>
              <a:rPr lang="en-AU" i="1" dirty="0"/>
              <a:t>International Journal of Mathematical Education in Science and Technology, 38</a:t>
            </a:r>
            <a:r>
              <a:rPr lang="en-AU" dirty="0"/>
              <a:t>, 6, 715-727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13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/>
          </p:cNvSpPr>
          <p:nvPr/>
        </p:nvSpPr>
        <p:spPr>
          <a:xfrm>
            <a:off x="333346" y="554488"/>
            <a:ext cx="86868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44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Overview</a:t>
            </a:r>
            <a:endParaRPr lang="en-US" sz="4400" b="1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366391" y="1385614"/>
            <a:ext cx="8491537" cy="521173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defRPr/>
            </a:pPr>
            <a:endParaRPr lang="en-AU" sz="3200" dirty="0" smtClean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3346" y="1628800"/>
            <a:ext cx="8229600" cy="4625663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r>
              <a:rPr lang="en-AU" sz="2500" b="1" dirty="0">
                <a:solidFill>
                  <a:schemeClr val="tx2">
                    <a:lumMod val="50000"/>
                  </a:schemeClr>
                </a:solidFill>
              </a:rPr>
              <a:t>Designing tasks for tertiary undergraduate degree </a:t>
            </a:r>
            <a:r>
              <a:rPr lang="en-AU" sz="2500" b="1" dirty="0" smtClean="0">
                <a:solidFill>
                  <a:schemeClr val="tx2">
                    <a:lumMod val="50000"/>
                  </a:schemeClr>
                </a:solidFill>
              </a:rPr>
              <a:t>programs</a:t>
            </a:r>
          </a:p>
          <a:p>
            <a:pPr lvl="1"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r>
              <a:rPr lang="en-AU" sz="2500" b="1" dirty="0" smtClean="0">
                <a:solidFill>
                  <a:schemeClr val="tx2">
                    <a:lumMod val="50000"/>
                  </a:schemeClr>
                </a:solidFill>
              </a:rPr>
              <a:t>Alignment of learning</a:t>
            </a:r>
          </a:p>
          <a:p>
            <a:pPr lvl="1"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r>
              <a:rPr lang="en-AU" sz="2500" b="1" dirty="0" smtClean="0">
                <a:solidFill>
                  <a:schemeClr val="tx2">
                    <a:lumMod val="50000"/>
                  </a:schemeClr>
                </a:solidFill>
              </a:rPr>
              <a:t>Assessment in classes &amp; units</a:t>
            </a:r>
          </a:p>
          <a:p>
            <a:pPr lvl="1"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</a:rPr>
              <a:t>Assessment </a:t>
            </a:r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task design 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</a:rPr>
              <a:t>framework &amp; decisions</a:t>
            </a:r>
          </a:p>
          <a:p>
            <a:pPr lvl="1"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</a:rPr>
              <a:t>Standards of achievement</a:t>
            </a:r>
          </a:p>
          <a:p>
            <a:pPr lvl="1"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</a:rPr>
              <a:t>Marking using a rubric</a:t>
            </a:r>
          </a:p>
          <a:p>
            <a:pPr lvl="1"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</a:rPr>
              <a:t>Feedback</a:t>
            </a:r>
          </a:p>
          <a:p>
            <a:pPr lvl="1"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</a:rPr>
              <a:t>Reflection</a:t>
            </a:r>
          </a:p>
          <a:p>
            <a:pPr lvl="1"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endParaRPr lang="en-US" sz="25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Clr>
                <a:srgbClr val="454567"/>
              </a:buClr>
              <a:buNone/>
              <a:defRPr/>
            </a:pPr>
            <a:endParaRPr lang="en-AU" sz="21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endParaRPr lang="en-AU" sz="21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endParaRPr lang="en-A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endParaRPr lang="en-AU" sz="18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endParaRPr lang="en-AU" sz="2000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8DDE1-9A68-4B43-86E0-455064698590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848868"/>
              </p:ext>
            </p:extLst>
          </p:nvPr>
        </p:nvGraphicFramePr>
        <p:xfrm>
          <a:off x="6396038" y="260350"/>
          <a:ext cx="25463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Acrobat Document" r:id="rId6" imgW="5619048" imgH="1314286" progId="AcroExch.Document.7">
                  <p:embed/>
                </p:oleObj>
              </mc:Choice>
              <mc:Fallback>
                <p:oleObj name="Acrobat Document" r:id="rId6" imgW="5619048" imgH="1314286" progId="AcroExch.Document.7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260350"/>
                        <a:ext cx="25463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/>
          </p:cNvSpPr>
          <p:nvPr/>
        </p:nvSpPr>
        <p:spPr>
          <a:xfrm>
            <a:off x="251904" y="332656"/>
            <a:ext cx="86868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44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Alignment of learning</a:t>
            </a:r>
            <a:endParaRPr lang="en-US" sz="4400" b="1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366391" y="1385614"/>
            <a:ext cx="8491537" cy="521173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defRPr/>
            </a:pPr>
            <a:endParaRPr lang="en-AU" sz="3200" dirty="0" smtClean="0">
              <a:solidFill>
                <a:schemeClr val="tx2"/>
              </a:solidFill>
              <a:latin typeface="Franklin Gothic Book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61693586"/>
              </p:ext>
            </p:extLst>
          </p:nvPr>
        </p:nvGraphicFramePr>
        <p:xfrm>
          <a:off x="2843808" y="2335298"/>
          <a:ext cx="324036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8DDE1-9A68-4B43-86E0-455064698590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572661" y="5917922"/>
            <a:ext cx="6188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Alignment of learning through a program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848868"/>
              </p:ext>
            </p:extLst>
          </p:nvPr>
        </p:nvGraphicFramePr>
        <p:xfrm>
          <a:off x="6396038" y="260350"/>
          <a:ext cx="25463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Acrobat Document" r:id="rId10" imgW="5619048" imgH="1314286" progId="AcroExch.Document.7">
                  <p:embed/>
                </p:oleObj>
              </mc:Choice>
              <mc:Fallback>
                <p:oleObj name="Acrobat Document" r:id="rId10" imgW="5619048" imgH="1314286" progId="AcroExch.Document.7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260350"/>
                        <a:ext cx="25463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170856"/>
            <a:ext cx="8318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buBlip>
                <a:blip r:embed="rId12"/>
              </a:buBlip>
              <a:defRPr/>
            </a:pP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Task design needs to be considered in the bigger </a:t>
            </a:r>
            <a:r>
              <a:rPr lang="en-AU" sz="2000" dirty="0" smtClean="0">
                <a:solidFill>
                  <a:schemeClr val="tx2">
                    <a:lumMod val="50000"/>
                  </a:schemeClr>
                </a:solidFill>
              </a:rPr>
              <a:t>picture (Leigh, 2012).</a:t>
            </a:r>
            <a:endParaRPr lang="en-A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buBlip>
                <a:blip r:embed="rId12"/>
              </a:buBlip>
              <a:defRPr/>
            </a:pP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Each individual task leads to developing outcomes over a </a:t>
            </a:r>
            <a:r>
              <a:rPr lang="en-AU" sz="2000" dirty="0" smtClean="0">
                <a:solidFill>
                  <a:schemeClr val="tx2">
                    <a:lumMod val="50000"/>
                  </a:schemeClr>
                </a:solidFill>
              </a:rPr>
              <a:t>program.</a:t>
            </a:r>
            <a:endParaRPr lang="en-A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/>
          </p:cNvSpPr>
          <p:nvPr/>
        </p:nvSpPr>
        <p:spPr>
          <a:xfrm>
            <a:off x="268759" y="332656"/>
            <a:ext cx="86868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Assessment in classes</a:t>
            </a: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366391" y="1385614"/>
            <a:ext cx="8491537" cy="521173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defRPr/>
            </a:pPr>
            <a:endParaRPr lang="en-AU" sz="3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8DDE1-9A68-4B43-86E0-455064698590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79694"/>
            <a:ext cx="6933193" cy="344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5517232"/>
            <a:ext cx="7598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Assessment </a:t>
            </a:r>
            <a:r>
              <a:rPr lang="en-A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and feedback cycle (formative assessment)</a:t>
            </a:r>
          </a:p>
          <a:p>
            <a:endParaRPr lang="en-AU" dirty="0">
              <a:latin typeface="+mn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844224"/>
              </p:ext>
            </p:extLst>
          </p:nvPr>
        </p:nvGraphicFramePr>
        <p:xfrm>
          <a:off x="6396038" y="260350"/>
          <a:ext cx="25463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Acrobat Document" r:id="rId6" imgW="5619048" imgH="1314286" progId="AcroExch.Document.7">
                  <p:embed/>
                </p:oleObj>
              </mc:Choice>
              <mc:Fallback>
                <p:oleObj name="Acrobat Document" r:id="rId6" imgW="5619048" imgH="1314286" progId="AcroExch.Document.7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260350"/>
                        <a:ext cx="25463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04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320509"/>
              </p:ext>
            </p:extLst>
          </p:nvPr>
        </p:nvGraphicFramePr>
        <p:xfrm>
          <a:off x="6395255" y="259856"/>
          <a:ext cx="2546603" cy="595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Acrobat Document" r:id="rId5" imgW="5619048" imgH="1314286" progId="AcroExch.Document.7">
                  <p:embed/>
                </p:oleObj>
              </mc:Choice>
              <mc:Fallback>
                <p:oleObj name="Acrobat Document" r:id="rId5" imgW="5619048" imgH="1314286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5255" y="259856"/>
                        <a:ext cx="2546603" cy="5956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/>
          </p:cNvSpPr>
          <p:nvPr/>
        </p:nvSpPr>
        <p:spPr>
          <a:xfrm>
            <a:off x="252347" y="341952"/>
            <a:ext cx="86868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AU" sz="44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Assessment</a:t>
            </a:r>
            <a:r>
              <a:rPr lang="en-AU" sz="4400" b="1" dirty="0">
                <a:latin typeface="+mn-lt"/>
              </a:rPr>
              <a:t> </a:t>
            </a:r>
            <a:r>
              <a:rPr lang="en-AU" sz="44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in </a:t>
            </a:r>
            <a:r>
              <a:rPr lang="en-AU" sz="4400" b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units</a:t>
            </a:r>
            <a:endParaRPr lang="en-AU" sz="4400" b="1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366391" y="1385614"/>
            <a:ext cx="8491537" cy="521173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defRPr/>
            </a:pPr>
            <a:endParaRPr lang="en-AU" sz="3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8DDE1-9A68-4B43-86E0-455064698590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63843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111" y="5926574"/>
            <a:ext cx="8087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Assessment </a:t>
            </a:r>
            <a:r>
              <a:rPr lang="en-A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and feedback cycle (summative assessment)</a:t>
            </a:r>
          </a:p>
          <a:p>
            <a:endParaRPr lang="en-A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79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/>
          </p:cNvSpPr>
          <p:nvPr/>
        </p:nvSpPr>
        <p:spPr>
          <a:xfrm>
            <a:off x="300754" y="450776"/>
            <a:ext cx="8843245" cy="576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Assessment task design </a:t>
            </a:r>
            <a:r>
              <a:rPr lang="en-US" sz="2500" b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framework</a:t>
            </a:r>
            <a:r>
              <a:rPr lang="en-US" sz="25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AU" sz="25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(adapted from Hughes, 2009) </a:t>
            </a:r>
            <a:endParaRPr lang="en-US" sz="2500" b="1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366391" y="1026840"/>
            <a:ext cx="8491537" cy="5570511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defRPr/>
            </a:pPr>
            <a:endParaRPr lang="en-AU" sz="3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8DDE1-9A68-4B43-86E0-455064698590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  <p:pic>
        <p:nvPicPr>
          <p:cNvPr id="24645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1"/>
            <a:ext cx="7874615" cy="588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1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/>
          </p:cNvSpPr>
          <p:nvPr/>
        </p:nvSpPr>
        <p:spPr>
          <a:xfrm>
            <a:off x="323528" y="188640"/>
            <a:ext cx="86868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400" b="1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366391" y="1385614"/>
            <a:ext cx="8491537" cy="521173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defRPr/>
            </a:pPr>
            <a:endParaRPr lang="en-AU" sz="3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7359" y="1075158"/>
            <a:ext cx="8229600" cy="5832647"/>
          </a:xfrm>
        </p:spPr>
        <p:txBody>
          <a:bodyPr/>
          <a:lstStyle/>
          <a:p>
            <a:pPr marL="0" indent="0">
              <a:buNone/>
            </a:pPr>
            <a:r>
              <a:rPr lang="en-A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</a:t>
            </a:r>
            <a:r>
              <a:rPr lang="en-A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</a:t>
            </a:r>
          </a:p>
          <a:p>
            <a:pPr fontAlgn="auto">
              <a:spcAft>
                <a:spcPts val="0"/>
              </a:spcAft>
              <a:buClr>
                <a:srgbClr val="454567"/>
              </a:buClr>
              <a:buBlip>
                <a:blip r:embed="rId4"/>
              </a:buBlip>
              <a:defRPr/>
            </a:pPr>
            <a:r>
              <a:rPr lang="en-AU" sz="2800" b="1" dirty="0">
                <a:solidFill>
                  <a:schemeClr val="tx2">
                    <a:lumMod val="50000"/>
                  </a:schemeClr>
                </a:solidFill>
              </a:rPr>
              <a:t>Purpose</a:t>
            </a:r>
          </a:p>
          <a:p>
            <a:pPr fontAlgn="auto">
              <a:spcAft>
                <a:spcPts val="0"/>
              </a:spcAft>
              <a:buClr>
                <a:srgbClr val="454567"/>
              </a:buClr>
              <a:buBlip>
                <a:blip r:embed="rId4"/>
              </a:buBlip>
              <a:defRPr/>
            </a:pPr>
            <a:r>
              <a:rPr lang="en-AU" sz="2800" b="1" dirty="0">
                <a:solidFill>
                  <a:schemeClr val="tx2">
                    <a:lumMod val="50000"/>
                  </a:schemeClr>
                </a:solidFill>
              </a:rPr>
              <a:t>Text type</a:t>
            </a:r>
          </a:p>
          <a:p>
            <a:pPr fontAlgn="auto">
              <a:spcAft>
                <a:spcPts val="0"/>
              </a:spcAft>
              <a:buClr>
                <a:srgbClr val="454567"/>
              </a:buClr>
              <a:buBlip>
                <a:blip r:embed="rId4"/>
              </a:buBlip>
              <a:defRPr/>
            </a:pPr>
            <a:r>
              <a:rPr lang="en-AU" sz="2800" b="1" dirty="0">
                <a:solidFill>
                  <a:schemeClr val="tx2">
                    <a:lumMod val="50000"/>
                  </a:schemeClr>
                </a:solidFill>
              </a:rPr>
              <a:t>Roles and relationships</a:t>
            </a:r>
          </a:p>
          <a:p>
            <a:pPr fontAlgn="auto">
              <a:spcAft>
                <a:spcPts val="0"/>
              </a:spcAft>
              <a:buClr>
                <a:srgbClr val="454567"/>
              </a:buClr>
              <a:buBlip>
                <a:blip r:embed="rId4"/>
              </a:buBlip>
              <a:defRPr/>
            </a:pPr>
            <a:r>
              <a:rPr lang="en-AU" sz="2800" b="1" dirty="0">
                <a:solidFill>
                  <a:schemeClr val="tx2">
                    <a:lumMod val="50000"/>
                  </a:schemeClr>
                </a:solidFill>
              </a:rPr>
              <a:t>Subject matter</a:t>
            </a:r>
          </a:p>
          <a:p>
            <a:pPr fontAlgn="auto">
              <a:spcAft>
                <a:spcPts val="0"/>
              </a:spcAft>
              <a:buClr>
                <a:srgbClr val="454567"/>
              </a:buClr>
              <a:buBlip>
                <a:blip r:embed="rId4"/>
              </a:buBlip>
              <a:defRPr/>
            </a:pPr>
            <a:r>
              <a:rPr lang="en-AU" sz="2800" b="1" dirty="0">
                <a:solidFill>
                  <a:schemeClr val="tx2">
                    <a:lumMod val="50000"/>
                  </a:schemeClr>
                </a:solidFill>
              </a:rPr>
              <a:t>Mode</a:t>
            </a:r>
          </a:p>
          <a:p>
            <a:pPr fontAlgn="auto">
              <a:spcAft>
                <a:spcPts val="0"/>
              </a:spcAft>
              <a:buClr>
                <a:srgbClr val="454567"/>
              </a:buClr>
              <a:buBlip>
                <a:blip r:embed="rId4"/>
              </a:buBlip>
              <a:defRPr/>
            </a:pPr>
            <a:r>
              <a:rPr lang="en-AU" sz="2800" b="1" dirty="0" smtClean="0">
                <a:solidFill>
                  <a:schemeClr val="tx2">
                    <a:lumMod val="50000"/>
                  </a:schemeClr>
                </a:solidFill>
              </a:rPr>
              <a:t>Medium</a:t>
            </a:r>
          </a:p>
          <a:p>
            <a:pPr marL="0" indent="0">
              <a:buClr>
                <a:srgbClr val="454567"/>
              </a:buClr>
              <a:buNone/>
              <a:defRPr/>
            </a:pPr>
            <a:r>
              <a:rPr lang="en-A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Examples (Handout, P. 2- P.4)</a:t>
            </a:r>
            <a:endParaRPr lang="en-A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8DDE1-9A68-4B43-86E0-455064698590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323528" y="346130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3200" b="1" dirty="0">
                <a:solidFill>
                  <a:schemeClr val="tx2"/>
                </a:solidFill>
              </a:rPr>
              <a:t>Assessment task design </a:t>
            </a:r>
            <a:r>
              <a:rPr lang="en-AU" sz="3200" b="1" dirty="0" smtClean="0">
                <a:solidFill>
                  <a:schemeClr val="tx2"/>
                </a:solidFill>
              </a:rPr>
              <a:t>decisions</a:t>
            </a:r>
            <a:endParaRPr lang="en-A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/>
          </p:cNvSpPr>
          <p:nvPr/>
        </p:nvSpPr>
        <p:spPr>
          <a:xfrm>
            <a:off x="323528" y="188640"/>
            <a:ext cx="86868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Standards of achievement</a:t>
            </a: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366391" y="1385614"/>
            <a:ext cx="8491537" cy="521173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defRPr/>
            </a:pPr>
            <a:endParaRPr lang="en-AU" sz="3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7359" y="1068028"/>
            <a:ext cx="8229600" cy="5099323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rgbClr val="454567"/>
              </a:buClr>
              <a:buNone/>
              <a:defRPr/>
            </a:pPr>
            <a:r>
              <a:rPr lang="en-AU" sz="2800" dirty="0">
                <a:solidFill>
                  <a:schemeClr val="tx2">
                    <a:lumMod val="50000"/>
                  </a:schemeClr>
                </a:solidFill>
              </a:rPr>
              <a:t>The types of knowledge can be defined </a:t>
            </a:r>
            <a:r>
              <a:rPr lang="en-AU" sz="2800" dirty="0" smtClean="0">
                <a:solidFill>
                  <a:schemeClr val="tx2">
                    <a:lumMod val="50000"/>
                  </a:schemeClr>
                </a:solidFill>
              </a:rPr>
              <a:t>as:</a:t>
            </a:r>
            <a:endParaRPr lang="en-AU" sz="2800" dirty="0">
              <a:solidFill>
                <a:schemeClr val="tx2">
                  <a:lumMod val="50000"/>
                </a:schemeClr>
              </a:solidFill>
            </a:endParaRPr>
          </a:p>
          <a:p>
            <a:pPr lvl="0" fontAlgn="auto">
              <a:spcAft>
                <a:spcPts val="0"/>
              </a:spcAft>
              <a:buClr>
                <a:srgbClr val="454567"/>
              </a:buClr>
              <a:buBlip>
                <a:blip r:embed="rId4"/>
              </a:buBlip>
              <a:defRPr/>
            </a:pPr>
            <a:r>
              <a:rPr lang="en-AU" sz="2800" b="1" dirty="0">
                <a:solidFill>
                  <a:schemeClr val="tx2">
                    <a:lumMod val="50000"/>
                  </a:schemeClr>
                </a:solidFill>
              </a:rPr>
              <a:t>Conceptual</a:t>
            </a:r>
            <a:r>
              <a:rPr lang="en-AU" sz="2800" dirty="0">
                <a:solidFill>
                  <a:schemeClr val="tx2">
                    <a:lumMod val="50000"/>
                  </a:schemeClr>
                </a:solidFill>
              </a:rPr>
              <a:t>: Domain-specific and/or skill-specific conceptual knowledge – “knowing that</a:t>
            </a:r>
            <a:r>
              <a:rPr lang="en-AU" sz="2800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</a:p>
          <a:p>
            <a:pPr lvl="0" fontAlgn="auto">
              <a:spcAft>
                <a:spcPts val="0"/>
              </a:spcAft>
              <a:buClr>
                <a:srgbClr val="454567"/>
              </a:buClr>
              <a:buBlip>
                <a:blip r:embed="rId4"/>
              </a:buBlip>
              <a:defRPr/>
            </a:pPr>
            <a:r>
              <a:rPr lang="en-AU" sz="2800" b="1" dirty="0" smtClean="0">
                <a:solidFill>
                  <a:schemeClr val="tx2">
                    <a:lumMod val="50000"/>
                  </a:schemeClr>
                </a:solidFill>
              </a:rPr>
              <a:t>Procedural</a:t>
            </a:r>
            <a:r>
              <a:rPr lang="en-AU" sz="2800" dirty="0">
                <a:solidFill>
                  <a:schemeClr val="tx2">
                    <a:lumMod val="50000"/>
                  </a:schemeClr>
                </a:solidFill>
              </a:rPr>
              <a:t>: Domain-specific and/or skills specific procedural knowledge – “knowing </a:t>
            </a:r>
            <a:r>
              <a:rPr lang="en-AU" sz="2800" dirty="0" smtClean="0">
                <a:solidFill>
                  <a:schemeClr val="tx2">
                    <a:lumMod val="50000"/>
                  </a:schemeClr>
                </a:solidFill>
              </a:rPr>
              <a:t>how”</a:t>
            </a:r>
          </a:p>
          <a:p>
            <a:pPr lvl="0" fontAlgn="auto">
              <a:spcAft>
                <a:spcPts val="0"/>
              </a:spcAft>
              <a:buClr>
                <a:srgbClr val="454567"/>
              </a:buClr>
              <a:buBlip>
                <a:blip r:embed="rId4"/>
              </a:buBlip>
              <a:defRPr/>
            </a:pPr>
            <a:r>
              <a:rPr lang="en-AU" sz="2800" b="1" dirty="0" smtClean="0">
                <a:solidFill>
                  <a:schemeClr val="tx2">
                    <a:lumMod val="50000"/>
                  </a:schemeClr>
                </a:solidFill>
              </a:rPr>
              <a:t>Professional</a:t>
            </a:r>
            <a:r>
              <a:rPr lang="en-AU" sz="2800" dirty="0">
                <a:solidFill>
                  <a:schemeClr val="tx2">
                    <a:lumMod val="50000"/>
                  </a:schemeClr>
                </a:solidFill>
              </a:rPr>
              <a:t>: Professional knowledge </a:t>
            </a:r>
            <a:r>
              <a:rPr lang="en-AU" sz="2800" dirty="0">
                <a:solidFill>
                  <a:schemeClr val="tx2">
                    <a:lumMod val="50000"/>
                  </a:schemeClr>
                </a:solidFill>
                <a:sym typeface="Symbol"/>
              </a:rPr>
              <a:t></a:t>
            </a:r>
            <a:r>
              <a:rPr lang="en-AU" sz="2800" dirty="0">
                <a:solidFill>
                  <a:schemeClr val="tx2">
                    <a:lumMod val="50000"/>
                  </a:schemeClr>
                </a:solidFill>
              </a:rPr>
              <a:t> “knowing for” (i.e. values, attitudes) related to practice and including graduate capabilities</a:t>
            </a:r>
            <a:r>
              <a:rPr lang="en-AU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lvl="0" indent="0" fontAlgn="auto">
              <a:spcAft>
                <a:spcPts val="0"/>
              </a:spcAft>
              <a:buClr>
                <a:srgbClr val="454567"/>
              </a:buClr>
              <a:buNone/>
              <a:defRPr/>
            </a:pPr>
            <a:r>
              <a:rPr lang="en-AU" sz="2800" b="1" dirty="0">
                <a:solidFill>
                  <a:schemeClr val="tx2">
                    <a:lumMod val="50000"/>
                  </a:schemeClr>
                </a:solidFill>
              </a:rPr>
              <a:t>Example: Mathematical </a:t>
            </a:r>
            <a:r>
              <a:rPr lang="en-AU" sz="2800" b="1" dirty="0">
                <a:solidFill>
                  <a:schemeClr val="tx2">
                    <a:lumMod val="50000"/>
                  </a:schemeClr>
                </a:solidFill>
              </a:rPr>
              <a:t>communication outcomes for graduates </a:t>
            </a:r>
            <a:r>
              <a:rPr lang="en-AU" sz="2800" b="1" dirty="0" smtClean="0">
                <a:solidFill>
                  <a:schemeClr val="tx2">
                    <a:lumMod val="50000"/>
                  </a:schemeClr>
                </a:solidFill>
              </a:rPr>
              <a:t>(Handout, P.5)</a:t>
            </a:r>
            <a:endParaRPr lang="en-AU" sz="28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AU" sz="2400" baseline="30000" dirty="0" smtClean="0"/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8DDE1-9A68-4B43-86E0-455064698590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13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/>
          </p:cNvSpPr>
          <p:nvPr/>
        </p:nvSpPr>
        <p:spPr>
          <a:xfrm>
            <a:off x="474681" y="764926"/>
            <a:ext cx="8686800" cy="6206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Marking using a rubric</a:t>
            </a: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366391" y="1385614"/>
            <a:ext cx="8491537" cy="521173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54567"/>
              </a:buClr>
              <a:defRPr/>
            </a:pPr>
            <a:endParaRPr lang="en-AU" sz="3200" dirty="0" smtClean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8DDE1-9A68-4B43-86E0-455064698590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Communicate the standards of  the assessment task to </a:t>
            </a:r>
            <a:r>
              <a:rPr lang="en-AU" b="1" dirty="0">
                <a:solidFill>
                  <a:schemeClr val="tx2">
                    <a:lumMod val="50000"/>
                  </a:schemeClr>
                </a:solidFill>
              </a:rPr>
              <a:t>students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AU" b="1" dirty="0">
                <a:solidFill>
                  <a:schemeClr val="tx2">
                    <a:lumMod val="50000"/>
                  </a:schemeClr>
                </a:solidFill>
              </a:rPr>
              <a:t>markers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Define the </a:t>
            </a:r>
            <a:r>
              <a:rPr lang="en-AU" b="1" dirty="0">
                <a:solidFill>
                  <a:schemeClr val="tx2">
                    <a:lumMod val="50000"/>
                  </a:schemeClr>
                </a:solidFill>
              </a:rPr>
              <a:t>standards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 for the different graduate capabilities and learning outcomes. </a:t>
            </a:r>
          </a:p>
          <a:p>
            <a:pPr fontAlgn="auto">
              <a:spcAft>
                <a:spcPts val="0"/>
              </a:spcAft>
              <a:buClr>
                <a:srgbClr val="454567"/>
              </a:buClr>
              <a:buBlip>
                <a:blip r:embed="rId5"/>
              </a:buBlip>
              <a:defRPr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Rubrics are designed by applying the standards to the learning outcomes assessed in the task.</a:t>
            </a:r>
          </a:p>
          <a:p>
            <a:endParaRPr lang="en-A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92972"/>
              </p:ext>
            </p:extLst>
          </p:nvPr>
        </p:nvGraphicFramePr>
        <p:xfrm>
          <a:off x="6084168" y="445234"/>
          <a:ext cx="25463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Acrobat Document" r:id="rId6" imgW="5619048" imgH="1314286" progId="AcroExch.Document.7">
                  <p:embed/>
                </p:oleObj>
              </mc:Choice>
              <mc:Fallback>
                <p:oleObj name="Acrobat Document" r:id="rId6" imgW="5619048" imgH="1314286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45234"/>
                        <a:ext cx="25463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1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GS_T&amp;LUpdate_Feb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EDGGS_T&amp;LUpdate_Feb10</Template>
  <TotalTime>400</TotalTime>
  <Words>646</Words>
  <Application>Microsoft Office PowerPoint</Application>
  <PresentationFormat>On-screen Show (4:3)</PresentationFormat>
  <Paragraphs>107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EDGGS_T&amp;LUpdate_Feb10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PowerPoint Presentation</vt:lpstr>
      <vt:lpstr>PowerPoint Presentation</vt:lpstr>
    </vt:vector>
  </TitlesOfParts>
  <Company>Macquarie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EFS-Admin</dc:creator>
  <cp:lastModifiedBy>Ms Jennifer Lai </cp:lastModifiedBy>
  <cp:revision>68</cp:revision>
  <cp:lastPrinted>2012-09-25T08:15:37Z</cp:lastPrinted>
  <dcterms:created xsi:type="dcterms:W3CDTF">2010-08-03T02:49:57Z</dcterms:created>
  <dcterms:modified xsi:type="dcterms:W3CDTF">2012-09-26T06:33:24Z</dcterms:modified>
</cp:coreProperties>
</file>